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70" r:id="rId6"/>
    <p:sldId id="273" r:id="rId7"/>
    <p:sldId id="257" r:id="rId8"/>
    <p:sldId id="358" r:id="rId9"/>
    <p:sldId id="366" r:id="rId10"/>
    <p:sldId id="365" r:id="rId11"/>
    <p:sldId id="363" r:id="rId12"/>
    <p:sldId id="364" r:id="rId13"/>
    <p:sldId id="361" r:id="rId14"/>
    <p:sldId id="356" r:id="rId15"/>
    <p:sldId id="367" r:id="rId16"/>
    <p:sldId id="368" r:id="rId17"/>
    <p:sldId id="369" r:id="rId18"/>
    <p:sldId id="370" r:id="rId19"/>
    <p:sldId id="314" r:id="rId20"/>
    <p:sldId id="28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249" autoAdjust="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FbOgYs5m3bs" TargetMode="External"/><Relationship Id="rId2" Type="http://schemas.openxmlformats.org/officeDocument/2006/relationships/hyperlink" Target="https://www.youtube.com/watch?v=14SQT97EE4c" TargetMode="External"/><Relationship Id="rId1" Type="http://schemas.openxmlformats.org/officeDocument/2006/relationships/slideLayout" Target="../slideLayouts/slideLayout2.xml"/><Relationship Id="rId4" Type="http://schemas.openxmlformats.org/officeDocument/2006/relationships/hyperlink" Target="https://www.youtube.com/watch?v=FpgtueT-2pY"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hon.ch/HONco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cientificamerican.com/article/what-is-homeostasis/" TargetMode="External"/><Relationship Id="rId2" Type="http://schemas.openxmlformats.org/officeDocument/2006/relationships/hyperlink" Target="https://www.istockphoto.com/vector/the-endocrine-system-3d-medical-vector-illustration-isolated-on-white-background-gm1143710566-30724235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stockphoto.com/vector/the-endocrine-system-3d-medical-vector-illustration-isolated-on-white-background-gm1143710566-30724235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EED1-E167-4C9F-84A6-8C4409F50FB1}"/>
              </a:ext>
            </a:extLst>
          </p:cNvPr>
          <p:cNvSpPr>
            <a:spLocks noGrp="1"/>
          </p:cNvSpPr>
          <p:nvPr>
            <p:ph type="ctrTitle"/>
          </p:nvPr>
        </p:nvSpPr>
        <p:spPr>
          <a:xfrm>
            <a:off x="318052" y="291549"/>
            <a:ext cx="9660835" cy="3759288"/>
          </a:xfrm>
        </p:spPr>
        <p:txBody>
          <a:bodyPr/>
          <a:lstStyle/>
          <a:p>
            <a:r>
              <a:rPr lang="en-US" dirty="0"/>
              <a:t>The Endocrine System</a:t>
            </a:r>
            <a:br>
              <a:rPr lang="en-US" dirty="0"/>
            </a:br>
            <a:endParaRPr lang="en-US" dirty="0"/>
          </a:p>
        </p:txBody>
      </p:sp>
      <p:sp>
        <p:nvSpPr>
          <p:cNvPr id="3" name="Subtitle 2">
            <a:extLst>
              <a:ext uri="{FF2B5EF4-FFF2-40B4-BE49-F238E27FC236}">
                <a16:creationId xmlns:a16="http://schemas.microsoft.com/office/drawing/2014/main" id="{3E30AD06-EFC8-47B9-979A-02D717384D80}"/>
              </a:ext>
            </a:extLst>
          </p:cNvPr>
          <p:cNvSpPr>
            <a:spLocks noGrp="1"/>
          </p:cNvSpPr>
          <p:nvPr>
            <p:ph type="subTitle" idx="1"/>
          </p:nvPr>
        </p:nvSpPr>
        <p:spPr>
          <a:xfrm>
            <a:off x="1507067" y="4050833"/>
            <a:ext cx="7766936" cy="1646302"/>
          </a:xfrm>
        </p:spPr>
        <p:txBody>
          <a:bodyPr>
            <a:noAutofit/>
          </a:bodyPr>
          <a:lstStyle/>
          <a:p>
            <a:r>
              <a:rPr lang="en-US" sz="2400"/>
              <a:t>April </a:t>
            </a:r>
            <a:r>
              <a:rPr lang="en-US" sz="2400" dirty="0"/>
              <a:t>2022</a:t>
            </a:r>
          </a:p>
          <a:p>
            <a:r>
              <a:rPr lang="en-US" sz="2400" dirty="0"/>
              <a:t>Dr. Anna Haro/Mr. Kem Dunbar</a:t>
            </a:r>
          </a:p>
          <a:p>
            <a:r>
              <a:rPr lang="en-US" sz="2400" dirty="0"/>
              <a:t>Westside HS</a:t>
            </a:r>
          </a:p>
        </p:txBody>
      </p:sp>
    </p:spTree>
    <p:extLst>
      <p:ext uri="{BB962C8B-B14F-4D97-AF65-F5344CB8AC3E}">
        <p14:creationId xmlns:p14="http://schemas.microsoft.com/office/powerpoint/2010/main" val="3848667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Common disorders of the endocrine system</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0" y="583096"/>
            <a:ext cx="11926957" cy="6274905"/>
          </a:xfrm>
        </p:spPr>
        <p:txBody>
          <a:bodyPr>
            <a:noAutofit/>
          </a:bodyPr>
          <a:lstStyle/>
          <a:p>
            <a:pPr marL="514350" indent="-514350" algn="l">
              <a:lnSpc>
                <a:spcPct val="150000"/>
              </a:lnSpc>
              <a:spcBef>
                <a:spcPts val="0"/>
              </a:spcBef>
              <a:buFont typeface="+mj-lt"/>
              <a:buAutoNum type="arabicPeriod"/>
            </a:pPr>
            <a:r>
              <a:rPr lang="en-US" sz="3100" b="0" i="0" dirty="0">
                <a:solidFill>
                  <a:schemeClr val="tx1"/>
                </a:solidFill>
                <a:effectLst/>
              </a:rPr>
              <a:t>Diabetes: Both an endocrine and metabolic disorder. </a:t>
            </a:r>
            <a:r>
              <a:rPr lang="en-US" sz="3100" b="0" i="0" dirty="0">
                <a:solidFill>
                  <a:srgbClr val="FF0000"/>
                </a:solidFill>
                <a:effectLst/>
              </a:rPr>
              <a:t>The hormone affected is ________________.</a:t>
            </a:r>
          </a:p>
          <a:p>
            <a:pPr marL="514350" indent="-514350" algn="l">
              <a:lnSpc>
                <a:spcPct val="150000"/>
              </a:lnSpc>
              <a:spcBef>
                <a:spcPts val="0"/>
              </a:spcBef>
              <a:buFont typeface="+mj-lt"/>
              <a:buAutoNum type="arabicPeriod"/>
            </a:pPr>
            <a:r>
              <a:rPr lang="en-US" sz="3100" b="0" i="0" dirty="0">
                <a:solidFill>
                  <a:schemeClr val="tx1"/>
                </a:solidFill>
                <a:effectLst/>
              </a:rPr>
              <a:t>Thyroid disorders: Hypothyroidism and hyperthyroidism.</a:t>
            </a:r>
          </a:p>
          <a:p>
            <a:pPr marL="514350" indent="-514350" algn="l">
              <a:lnSpc>
                <a:spcPct val="150000"/>
              </a:lnSpc>
              <a:spcBef>
                <a:spcPts val="0"/>
              </a:spcBef>
              <a:buFont typeface="+mj-lt"/>
              <a:buAutoNum type="arabicPeriod"/>
            </a:pPr>
            <a:r>
              <a:rPr lang="en-US" sz="3100" b="0" i="0" dirty="0">
                <a:solidFill>
                  <a:schemeClr val="tx1"/>
                </a:solidFill>
                <a:effectLst/>
              </a:rPr>
              <a:t>Hypogonadism: </a:t>
            </a:r>
            <a:r>
              <a:rPr lang="en-US" sz="3100" b="0" i="0" dirty="0">
                <a:solidFill>
                  <a:srgbClr val="FF0000"/>
                </a:solidFill>
                <a:effectLst/>
              </a:rPr>
              <a:t>low levels of _____________________ .</a:t>
            </a:r>
          </a:p>
          <a:p>
            <a:pPr marL="514350" indent="-514350" algn="l">
              <a:lnSpc>
                <a:spcPct val="150000"/>
              </a:lnSpc>
              <a:spcBef>
                <a:spcPts val="0"/>
              </a:spcBef>
              <a:buFont typeface="+mj-lt"/>
              <a:buAutoNum type="arabicPeriod"/>
            </a:pPr>
            <a:r>
              <a:rPr lang="en-US" sz="3100" b="0" i="0" dirty="0">
                <a:solidFill>
                  <a:schemeClr val="tx1"/>
                </a:solidFill>
                <a:effectLst/>
              </a:rPr>
              <a:t>Polycystic ovary syndrome: women with PCOS have irregular periods, abnormal hair growth, excess acne, and weight gain.</a:t>
            </a:r>
          </a:p>
          <a:p>
            <a:pPr marL="514350" indent="-514350" algn="l">
              <a:lnSpc>
                <a:spcPct val="150000"/>
              </a:lnSpc>
              <a:spcBef>
                <a:spcPts val="0"/>
              </a:spcBef>
              <a:buFont typeface="+mj-lt"/>
              <a:buAutoNum type="arabicPeriod"/>
            </a:pPr>
            <a:r>
              <a:rPr lang="en-US" sz="3100" b="0" i="0" dirty="0">
                <a:solidFill>
                  <a:schemeClr val="tx1"/>
                </a:solidFill>
                <a:effectLst/>
              </a:rPr>
              <a:t>Osteoporosis: </a:t>
            </a:r>
            <a:r>
              <a:rPr lang="en-US" sz="3100" b="0" i="0" dirty="0">
                <a:solidFill>
                  <a:srgbClr val="FF0000"/>
                </a:solidFill>
                <a:effectLst/>
              </a:rPr>
              <a:t>“holes in the ______________.”</a:t>
            </a:r>
            <a:r>
              <a:rPr lang="en-US" sz="3100" b="0" i="0" dirty="0">
                <a:solidFill>
                  <a:schemeClr val="tx1"/>
                </a:solidFill>
                <a:effectLst/>
              </a:rPr>
              <a:t> This is a medical condition in which the </a:t>
            </a:r>
            <a:r>
              <a:rPr lang="en-US" sz="3100" b="0" i="0" dirty="0" err="1">
                <a:solidFill>
                  <a:schemeClr val="tx1"/>
                </a:solidFill>
                <a:effectLst/>
              </a:rPr>
              <a:t>pt</a:t>
            </a:r>
            <a:r>
              <a:rPr lang="en-US" sz="3100" b="0" i="0" dirty="0">
                <a:solidFill>
                  <a:schemeClr val="tx1"/>
                </a:solidFill>
                <a:effectLst/>
              </a:rPr>
              <a:t> develops weak and brittle bones.</a:t>
            </a:r>
          </a:p>
          <a:p>
            <a:pPr>
              <a:lnSpc>
                <a:spcPct val="150000"/>
              </a:lnSpc>
              <a:spcBef>
                <a:spcPts val="0"/>
              </a:spcBef>
            </a:pPr>
            <a:r>
              <a:rPr lang="en-US" sz="3100" dirty="0">
                <a:solidFill>
                  <a:srgbClr val="FF0000"/>
                </a:solidFill>
              </a:rPr>
              <a:t>Question: What do each of the disorders have in common?</a:t>
            </a:r>
            <a:endParaRPr lang="en-US" sz="3100" b="0" i="0" dirty="0">
              <a:solidFill>
                <a:srgbClr val="FF0000"/>
              </a:solidFill>
              <a:effectLst/>
            </a:endParaRPr>
          </a:p>
        </p:txBody>
      </p:sp>
    </p:spTree>
    <p:extLst>
      <p:ext uri="{BB962C8B-B14F-4D97-AF65-F5344CB8AC3E}">
        <p14:creationId xmlns:p14="http://schemas.microsoft.com/office/powerpoint/2010/main" val="4162637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Homeostasis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755374"/>
            <a:ext cx="12059476" cy="6394173"/>
          </a:xfrm>
        </p:spPr>
        <p:txBody>
          <a:bodyPr>
            <a:noAutofit/>
          </a:bodyPr>
          <a:lstStyle/>
          <a:p>
            <a:pPr algn="l">
              <a:spcBef>
                <a:spcPts val="0"/>
              </a:spcBef>
            </a:pPr>
            <a:r>
              <a:rPr lang="en-US" sz="3600" b="0" i="0" dirty="0">
                <a:solidFill>
                  <a:schemeClr val="tx1"/>
                </a:solidFill>
                <a:effectLst/>
              </a:rPr>
              <a:t>Homeostasis, from the Greek words, </a:t>
            </a:r>
            <a:r>
              <a:rPr lang="en-US" sz="3600" b="0" i="1" dirty="0">
                <a:solidFill>
                  <a:schemeClr val="tx1"/>
                </a:solidFill>
                <a:effectLst/>
              </a:rPr>
              <a:t>homo</a:t>
            </a:r>
            <a:r>
              <a:rPr lang="en-US" sz="3600" b="0" i="0" dirty="0">
                <a:solidFill>
                  <a:schemeClr val="tx1"/>
                </a:solidFill>
                <a:effectLst/>
              </a:rPr>
              <a:t> for "same" and </a:t>
            </a:r>
            <a:r>
              <a:rPr lang="en-US" sz="3600" b="0" i="1" dirty="0">
                <a:solidFill>
                  <a:schemeClr val="tx1"/>
                </a:solidFill>
                <a:effectLst/>
              </a:rPr>
              <a:t>stasis</a:t>
            </a:r>
            <a:r>
              <a:rPr lang="en-US" sz="3600" b="0" i="0" dirty="0">
                <a:solidFill>
                  <a:schemeClr val="tx1"/>
                </a:solidFill>
                <a:effectLst/>
              </a:rPr>
              <a:t> for "steady," refers to any process that living things use to actively maintain stable conditions necessary for survival.</a:t>
            </a:r>
          </a:p>
          <a:p>
            <a:pPr algn="l">
              <a:spcBef>
                <a:spcPts val="0"/>
              </a:spcBef>
            </a:pPr>
            <a:r>
              <a:rPr lang="en-US" sz="3600" dirty="0">
                <a:solidFill>
                  <a:schemeClr val="tx1"/>
                </a:solidFill>
              </a:rPr>
              <a:t>The classic example of homeostasis in the human body is temperature maintenance. If the body gets too hot, the patient will sweat (and minimize intracellular reactions to decrease energy consumption) to decrease body temperature. If the patient gets too cold, the body will shiver and increase intracellular interactions to raise body temperature.</a:t>
            </a:r>
            <a:endParaRPr lang="en-US" sz="3500" b="0" i="0" dirty="0">
              <a:solidFill>
                <a:schemeClr val="tx1"/>
              </a:solidFill>
              <a:effectLst/>
            </a:endParaRPr>
          </a:p>
        </p:txBody>
      </p:sp>
    </p:spTree>
    <p:extLst>
      <p:ext uri="{BB962C8B-B14F-4D97-AF65-F5344CB8AC3E}">
        <p14:creationId xmlns:p14="http://schemas.microsoft.com/office/powerpoint/2010/main" val="3826389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Homeostasis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530088"/>
            <a:ext cx="11993217" cy="6619460"/>
          </a:xfrm>
        </p:spPr>
        <p:txBody>
          <a:bodyPr>
            <a:noAutofit/>
          </a:bodyPr>
          <a:lstStyle/>
          <a:p>
            <a:pPr algn="l">
              <a:lnSpc>
                <a:spcPct val="150000"/>
              </a:lnSpc>
              <a:spcBef>
                <a:spcPts val="0"/>
              </a:spcBef>
            </a:pPr>
            <a:r>
              <a:rPr lang="en-US" sz="2700" b="0" i="0" dirty="0">
                <a:solidFill>
                  <a:schemeClr val="tx1"/>
                </a:solidFill>
                <a:effectLst/>
              </a:rPr>
              <a:t>Homeostasis</a:t>
            </a:r>
            <a:r>
              <a:rPr lang="en-US" sz="2700" dirty="0">
                <a:solidFill>
                  <a:schemeClr val="tx1"/>
                </a:solidFill>
              </a:rPr>
              <a:t> is maintained by the endocrine system hormones through negative feedback loops. (Two exceptions to negative feedback are blood clotting and uterine contractions during childbirth. Note, these two processes are regulated by positive feedback.)</a:t>
            </a:r>
          </a:p>
          <a:p>
            <a:pPr algn="l">
              <a:lnSpc>
                <a:spcPct val="150000"/>
              </a:lnSpc>
              <a:spcBef>
                <a:spcPts val="0"/>
              </a:spcBef>
            </a:pPr>
            <a:r>
              <a:rPr lang="en-US" sz="2700" dirty="0">
                <a:solidFill>
                  <a:schemeClr val="tx1"/>
                </a:solidFill>
              </a:rPr>
              <a:t>If the hypothalamus senses an irregularity in homeostasis, then it will send a signal to its endocrine gland to either increase or decrease the hormone(s) and respectively decrease or increase the response in the body. Thus, the negative feedback loop allows the body to reverse its current state.</a:t>
            </a:r>
          </a:p>
          <a:p>
            <a:pPr algn="l">
              <a:lnSpc>
                <a:spcPct val="150000"/>
              </a:lnSpc>
              <a:spcBef>
                <a:spcPts val="0"/>
              </a:spcBef>
            </a:pPr>
            <a:r>
              <a:rPr lang="en-US" sz="2700" b="0" i="0" dirty="0">
                <a:solidFill>
                  <a:srgbClr val="FF0000"/>
                </a:solidFill>
                <a:effectLst/>
              </a:rPr>
              <a:t>Question 1: </a:t>
            </a:r>
            <a:r>
              <a:rPr lang="en-US" sz="2700" dirty="0">
                <a:solidFill>
                  <a:srgbClr val="FF0000"/>
                </a:solidFill>
              </a:rPr>
              <a:t>I</a:t>
            </a:r>
            <a:r>
              <a:rPr lang="en-US" sz="2700" b="0" i="0" dirty="0">
                <a:solidFill>
                  <a:srgbClr val="FF0000"/>
                </a:solidFill>
                <a:effectLst/>
              </a:rPr>
              <a:t>s a negative feedback loop bad?</a:t>
            </a:r>
          </a:p>
        </p:txBody>
      </p:sp>
    </p:spTree>
    <p:extLst>
      <p:ext uri="{BB962C8B-B14F-4D97-AF65-F5344CB8AC3E}">
        <p14:creationId xmlns:p14="http://schemas.microsoft.com/office/powerpoint/2010/main" val="4045070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Homeostasis of glucose</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755374"/>
            <a:ext cx="11993217" cy="6394173"/>
          </a:xfrm>
        </p:spPr>
        <p:txBody>
          <a:bodyPr>
            <a:noAutofit/>
          </a:bodyPr>
          <a:lstStyle/>
          <a:p>
            <a:pPr algn="l">
              <a:spcBef>
                <a:spcPts val="0"/>
              </a:spcBef>
            </a:pPr>
            <a:r>
              <a:rPr lang="en-US" sz="3200" b="0" i="0" dirty="0">
                <a:solidFill>
                  <a:schemeClr val="tx1"/>
                </a:solidFill>
                <a:effectLst/>
              </a:rPr>
              <a:t>Ideal blood glucose level (when fasting, no food within the past 8 hours) is between 70 to 100 mg/dL. </a:t>
            </a:r>
          </a:p>
          <a:p>
            <a:pPr algn="l">
              <a:spcBef>
                <a:spcPts val="0"/>
              </a:spcBef>
            </a:pPr>
            <a:r>
              <a:rPr lang="en-US" sz="3200" b="0" i="0" dirty="0">
                <a:solidFill>
                  <a:srgbClr val="FF0000"/>
                </a:solidFill>
                <a:effectLst/>
              </a:rPr>
              <a:t>If the patient has hyperglycemia, then the hypothalamus will stimulate the pancreas to secrete more _________________ </a:t>
            </a:r>
            <a:r>
              <a:rPr lang="en-US" sz="3200" b="0" i="0" dirty="0">
                <a:solidFill>
                  <a:schemeClr val="tx1"/>
                </a:solidFill>
                <a:effectLst/>
              </a:rPr>
              <a:t>so that the cells will utilize glucose for energy, thus bringing the glucose level down.</a:t>
            </a:r>
          </a:p>
          <a:p>
            <a:pPr algn="l">
              <a:spcBef>
                <a:spcPts val="0"/>
              </a:spcBef>
            </a:pPr>
            <a:r>
              <a:rPr lang="en-US" sz="3200" dirty="0">
                <a:solidFill>
                  <a:schemeClr val="tx1"/>
                </a:solidFill>
              </a:rPr>
              <a:t>If the patient has hypoglycemia, then the hypothalamus will send signals to stimulate the pancreas to stop insulin secretion and to increase glucagon secretion. In response, the liver will perform glycogenolysis and gluconeogenesis. Blood glucose levels will rise.</a:t>
            </a:r>
          </a:p>
          <a:p>
            <a:pPr algn="l">
              <a:spcBef>
                <a:spcPts val="0"/>
              </a:spcBef>
            </a:pPr>
            <a:r>
              <a:rPr lang="en-US" sz="3200" b="0" i="0" dirty="0">
                <a:solidFill>
                  <a:srgbClr val="FF0000"/>
                </a:solidFill>
                <a:effectLst/>
              </a:rPr>
              <a:t>Question 2: what are </a:t>
            </a:r>
            <a:r>
              <a:rPr lang="en-US" sz="3200" dirty="0">
                <a:solidFill>
                  <a:srgbClr val="FF0000"/>
                </a:solidFill>
              </a:rPr>
              <a:t>glycogenolysis and gluconeogenesis?</a:t>
            </a:r>
            <a:endParaRPr lang="en-US" sz="3200" b="0" i="0" dirty="0">
              <a:solidFill>
                <a:srgbClr val="FF0000"/>
              </a:solidFill>
              <a:effectLst/>
            </a:endParaRPr>
          </a:p>
        </p:txBody>
      </p:sp>
    </p:spTree>
    <p:extLst>
      <p:ext uri="{BB962C8B-B14F-4D97-AF65-F5344CB8AC3E}">
        <p14:creationId xmlns:p14="http://schemas.microsoft.com/office/powerpoint/2010/main" val="2276996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Homeostasis of thyroid</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636104"/>
            <a:ext cx="12125740" cy="6513443"/>
          </a:xfrm>
        </p:spPr>
        <p:txBody>
          <a:bodyPr>
            <a:noAutofit/>
          </a:bodyPr>
          <a:lstStyle/>
          <a:p>
            <a:pPr algn="l">
              <a:spcBef>
                <a:spcPts val="0"/>
              </a:spcBef>
            </a:pPr>
            <a:r>
              <a:rPr lang="en-US" sz="2700" b="0" i="0" dirty="0">
                <a:solidFill>
                  <a:schemeClr val="tx1"/>
                </a:solidFill>
                <a:effectLst/>
              </a:rPr>
              <a:t>The thyroid gland produces triiodothyronine (T3) and thyroxine (T4).</a:t>
            </a:r>
          </a:p>
          <a:p>
            <a:pPr algn="l">
              <a:spcBef>
                <a:spcPts val="0"/>
              </a:spcBef>
            </a:pPr>
            <a:r>
              <a:rPr lang="en-US" sz="2700" b="0" i="0" dirty="0">
                <a:solidFill>
                  <a:srgbClr val="FF0000"/>
                </a:solidFill>
                <a:effectLst/>
              </a:rPr>
              <a:t>T3 and T4 are produced in </a:t>
            </a:r>
            <a:r>
              <a:rPr lang="en-US" sz="2700" dirty="0">
                <a:solidFill>
                  <a:srgbClr val="FF0000"/>
                </a:solidFill>
              </a:rPr>
              <a:t>the thyroid gland </a:t>
            </a:r>
            <a:r>
              <a:rPr lang="en-US" sz="2700" b="0" i="0" dirty="0">
                <a:solidFill>
                  <a:srgbClr val="FF0000"/>
                </a:solidFill>
                <a:effectLst/>
              </a:rPr>
              <a:t>using ________ and the aa tyrosine, with T3 containing three iodine atoms and T4 containing four I atoms. </a:t>
            </a:r>
            <a:r>
              <a:rPr lang="en-US" sz="2700" b="0" i="0" dirty="0">
                <a:solidFill>
                  <a:schemeClr val="tx1"/>
                </a:solidFill>
                <a:effectLst/>
              </a:rPr>
              <a:t>T3 and T4 are used to regulate the body’s metabolism by inducing intracellular metabolism and protein synthesis. Technically, cells utilize T3 not T4. However, T4 is converted or de-</a:t>
            </a:r>
            <a:r>
              <a:rPr lang="en-US" sz="2700" b="0" i="0" dirty="0" err="1">
                <a:solidFill>
                  <a:schemeClr val="tx1"/>
                </a:solidFill>
                <a:effectLst/>
              </a:rPr>
              <a:t>iodinized</a:t>
            </a:r>
            <a:r>
              <a:rPr lang="en-US" sz="2700" dirty="0">
                <a:solidFill>
                  <a:schemeClr val="tx1"/>
                </a:solidFill>
              </a:rPr>
              <a:t> in the blood stream to T3.</a:t>
            </a:r>
          </a:p>
          <a:p>
            <a:pPr algn="l">
              <a:spcBef>
                <a:spcPts val="0"/>
              </a:spcBef>
            </a:pPr>
            <a:r>
              <a:rPr lang="en-US" sz="2700" dirty="0">
                <a:solidFill>
                  <a:schemeClr val="tx1"/>
                </a:solidFill>
              </a:rPr>
              <a:t>FYI: D1 or type 1 deiodinase is the enzyme that removes one atom of iodine from T4, and this reaction requires selenium and zinc.</a:t>
            </a:r>
            <a:endParaRPr lang="en-US" sz="2700" b="0" i="0" dirty="0">
              <a:solidFill>
                <a:schemeClr val="tx1"/>
              </a:solidFill>
              <a:effectLst/>
            </a:endParaRPr>
          </a:p>
          <a:p>
            <a:pPr algn="l">
              <a:spcBef>
                <a:spcPts val="0"/>
              </a:spcBef>
            </a:pPr>
            <a:r>
              <a:rPr lang="en-US" sz="2700" dirty="0">
                <a:solidFill>
                  <a:schemeClr val="tx1"/>
                </a:solidFill>
              </a:rPr>
              <a:t>If T3 and T4 levels are too low, then the hypothalamus stimulates the pituitary gland, which increases TSH or thyroid stimulating hormone, which in turns stimulates the thyroid gland to increase T3 and T4. </a:t>
            </a:r>
          </a:p>
          <a:p>
            <a:pPr algn="l">
              <a:spcBef>
                <a:spcPts val="0"/>
              </a:spcBef>
            </a:pPr>
            <a:r>
              <a:rPr lang="en-US" sz="2700" dirty="0">
                <a:solidFill>
                  <a:srgbClr val="FF0000"/>
                </a:solidFill>
              </a:rPr>
              <a:t>If T3 and T4 are too high, the pituitary shuts down ______ secretion.</a:t>
            </a:r>
          </a:p>
          <a:p>
            <a:pPr algn="l">
              <a:spcBef>
                <a:spcPts val="0"/>
              </a:spcBef>
            </a:pPr>
            <a:r>
              <a:rPr lang="en-US" sz="2700" b="0" i="0" dirty="0">
                <a:solidFill>
                  <a:schemeClr val="tx1"/>
                </a:solidFill>
                <a:effectLst/>
              </a:rPr>
              <a:t>Low T3, aka hypothyroidism = low energy, weight gain, fatigue,. TX is RX levothyroxine.</a:t>
            </a:r>
          </a:p>
        </p:txBody>
      </p:sp>
    </p:spTree>
    <p:extLst>
      <p:ext uri="{BB962C8B-B14F-4D97-AF65-F5344CB8AC3E}">
        <p14:creationId xmlns:p14="http://schemas.microsoft.com/office/powerpoint/2010/main" val="1321739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Homeostasis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636104"/>
            <a:ext cx="11145079" cy="6513443"/>
          </a:xfrm>
        </p:spPr>
        <p:txBody>
          <a:bodyPr>
            <a:noAutofit/>
          </a:bodyPr>
          <a:lstStyle/>
          <a:p>
            <a:pPr algn="l">
              <a:spcBef>
                <a:spcPts val="0"/>
              </a:spcBef>
            </a:pPr>
            <a:r>
              <a:rPr lang="en-US" sz="3300" b="0" i="0" dirty="0">
                <a:solidFill>
                  <a:schemeClr val="tx1"/>
                </a:solidFill>
                <a:effectLst/>
              </a:rPr>
              <a:t>In small groups, discuss other body processes that respond via negative feedback to maintain homeostasis.</a:t>
            </a:r>
          </a:p>
          <a:p>
            <a:pPr algn="l">
              <a:spcBef>
                <a:spcPts val="0"/>
              </a:spcBef>
            </a:pPr>
            <a:r>
              <a:rPr lang="en-US" sz="3300" dirty="0">
                <a:solidFill>
                  <a:schemeClr val="tx1"/>
                </a:solidFill>
              </a:rPr>
              <a:t>Illustrate at least two homeostasis processes of the endocrine system.</a:t>
            </a:r>
          </a:p>
          <a:p>
            <a:pPr algn="l">
              <a:spcBef>
                <a:spcPts val="0"/>
              </a:spcBef>
            </a:pPr>
            <a:r>
              <a:rPr lang="en-US" sz="3300" b="0" i="0" dirty="0">
                <a:solidFill>
                  <a:schemeClr val="tx1"/>
                </a:solidFill>
                <a:effectLst/>
              </a:rPr>
              <a:t>Watch the videos when your group is done.</a:t>
            </a:r>
          </a:p>
          <a:p>
            <a:pPr algn="l">
              <a:spcBef>
                <a:spcPts val="0"/>
              </a:spcBef>
            </a:pPr>
            <a:r>
              <a:rPr lang="en-US" sz="3300" b="0" i="0" dirty="0">
                <a:solidFill>
                  <a:srgbClr val="00B0F0"/>
                </a:solidFill>
                <a:effectLst/>
                <a:hlinkClick r:id="rId2">
                  <a:extLst>
                    <a:ext uri="{A12FA001-AC4F-418D-AE19-62706E023703}">
                      <ahyp:hlinkClr xmlns:ahyp="http://schemas.microsoft.com/office/drawing/2018/hyperlinkcolor" val="tx"/>
                    </a:ext>
                  </a:extLst>
                </a:hlinkClick>
              </a:rPr>
              <a:t>https://www.youtube.com/watch?v=14SQT97EE4c</a:t>
            </a:r>
            <a:r>
              <a:rPr lang="en-US" sz="3300" dirty="0">
                <a:solidFill>
                  <a:schemeClr val="tx1"/>
                </a:solidFill>
              </a:rPr>
              <a:t> (homeostasis, video number 1)</a:t>
            </a:r>
          </a:p>
          <a:p>
            <a:pPr algn="l">
              <a:spcBef>
                <a:spcPts val="0"/>
              </a:spcBef>
            </a:pPr>
            <a:r>
              <a:rPr lang="en-US" sz="3300" b="0" i="0" dirty="0">
                <a:solidFill>
                  <a:srgbClr val="00B0F0"/>
                </a:solidFill>
                <a:effectLst/>
                <a:hlinkClick r:id="rId3">
                  <a:extLst>
                    <a:ext uri="{A12FA001-AC4F-418D-AE19-62706E023703}">
                      <ahyp:hlinkClr xmlns:ahyp="http://schemas.microsoft.com/office/drawing/2018/hyperlinkcolor" val="tx"/>
                    </a:ext>
                  </a:extLst>
                </a:hlinkClick>
              </a:rPr>
              <a:t>https://www.youtube.com/watch?v=FbOgYs5m3bs</a:t>
            </a:r>
            <a:r>
              <a:rPr lang="en-US" sz="3300" b="0" i="0" dirty="0">
                <a:solidFill>
                  <a:schemeClr val="tx1"/>
                </a:solidFill>
                <a:effectLst/>
              </a:rPr>
              <a:t> (glucose homeostasis, video number 2) </a:t>
            </a:r>
            <a:r>
              <a:rPr lang="en-US" sz="3300" b="0" i="0" dirty="0">
                <a:solidFill>
                  <a:srgbClr val="00B0F0"/>
                </a:solidFill>
                <a:effectLst/>
                <a:hlinkClick r:id="rId4">
                  <a:extLst>
                    <a:ext uri="{A12FA001-AC4F-418D-AE19-62706E023703}">
                      <ahyp:hlinkClr xmlns:ahyp="http://schemas.microsoft.com/office/drawing/2018/hyperlinkcolor" val="tx"/>
                    </a:ext>
                  </a:extLst>
                </a:hlinkClick>
              </a:rPr>
              <a:t>https://www.youtube.com/watch?v=FpgtueT-2pY</a:t>
            </a:r>
            <a:r>
              <a:rPr lang="en-US" sz="3300" b="0" i="0" dirty="0">
                <a:solidFill>
                  <a:schemeClr val="tx1"/>
                </a:solidFill>
                <a:effectLst/>
              </a:rPr>
              <a:t> (th</a:t>
            </a:r>
            <a:r>
              <a:rPr lang="en-US" sz="3300" dirty="0">
                <a:solidFill>
                  <a:schemeClr val="tx1"/>
                </a:solidFill>
              </a:rPr>
              <a:t>yroid homeostasis, video number 3)</a:t>
            </a:r>
          </a:p>
          <a:p>
            <a:pPr algn="l">
              <a:spcBef>
                <a:spcPts val="0"/>
              </a:spcBef>
            </a:pPr>
            <a:endParaRPr lang="en-US" sz="3300" b="0" i="0" dirty="0">
              <a:solidFill>
                <a:schemeClr val="tx1"/>
              </a:solidFill>
              <a:effectLst/>
            </a:endParaRPr>
          </a:p>
        </p:txBody>
      </p:sp>
    </p:spTree>
    <p:extLst>
      <p:ext uri="{BB962C8B-B14F-4D97-AF65-F5344CB8AC3E}">
        <p14:creationId xmlns:p14="http://schemas.microsoft.com/office/powerpoint/2010/main" val="1995529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EECA4-A826-401C-B08F-6C52FB971673}"/>
              </a:ext>
            </a:extLst>
          </p:cNvPr>
          <p:cNvSpPr>
            <a:spLocks noGrp="1"/>
          </p:cNvSpPr>
          <p:nvPr>
            <p:ph type="title"/>
          </p:nvPr>
        </p:nvSpPr>
        <p:spPr>
          <a:xfrm>
            <a:off x="636841" y="152400"/>
            <a:ext cx="9130011" cy="1320800"/>
          </a:xfrm>
        </p:spPr>
        <p:txBody>
          <a:bodyPr>
            <a:normAutofit/>
          </a:bodyPr>
          <a:lstStyle/>
          <a:p>
            <a:r>
              <a:rPr lang="en-US" dirty="0">
                <a:solidFill>
                  <a:srgbClr val="FF0000"/>
                </a:solidFill>
              </a:rPr>
              <a:t>What are your questions about the endocrine system?</a:t>
            </a:r>
          </a:p>
        </p:txBody>
      </p:sp>
      <p:sp>
        <p:nvSpPr>
          <p:cNvPr id="3" name="Content Placeholder 2">
            <a:extLst>
              <a:ext uri="{FF2B5EF4-FFF2-40B4-BE49-F238E27FC236}">
                <a16:creationId xmlns:a16="http://schemas.microsoft.com/office/drawing/2014/main" id="{DA7704C7-5CC2-463E-AF01-80502AEF5703}"/>
              </a:ext>
            </a:extLst>
          </p:cNvPr>
          <p:cNvSpPr>
            <a:spLocks noGrp="1"/>
          </p:cNvSpPr>
          <p:nvPr>
            <p:ph idx="1"/>
          </p:nvPr>
        </p:nvSpPr>
        <p:spPr>
          <a:xfrm>
            <a:off x="344557" y="1473201"/>
            <a:ext cx="11210602" cy="5232400"/>
          </a:xfrm>
        </p:spPr>
        <p:txBody>
          <a:bodyPr>
            <a:normAutofit fontScale="92500" lnSpcReduction="10000"/>
          </a:bodyPr>
          <a:lstStyle/>
          <a:p>
            <a:r>
              <a:rPr lang="en-US" sz="4000" dirty="0"/>
              <a:t>Please ask, email, use Remind, or TEAMS.</a:t>
            </a:r>
          </a:p>
          <a:p>
            <a:r>
              <a:rPr lang="en-US" sz="4000" dirty="0"/>
              <a:t>Remember the HON-code? </a:t>
            </a:r>
            <a:r>
              <a:rPr lang="en-US" sz="4000" dirty="0">
                <a:solidFill>
                  <a:schemeClr val="tx1"/>
                </a:solidFill>
                <a:hlinkClick r:id="rId2">
                  <a:extLst>
                    <a:ext uri="{A12FA001-AC4F-418D-AE19-62706E023703}">
                      <ahyp:hlinkClr xmlns:ahyp="http://schemas.microsoft.com/office/drawing/2018/hyperlinkcolor" val="tx"/>
                    </a:ext>
                  </a:extLst>
                </a:hlinkClick>
              </a:rPr>
              <a:t>https://www.hon.ch/HONcode/</a:t>
            </a:r>
            <a:r>
              <a:rPr lang="en-US" sz="4000" dirty="0">
                <a:solidFill>
                  <a:schemeClr val="tx1"/>
                </a:solidFill>
              </a:rPr>
              <a:t>. Even if you cannot find the HON-code stamp, please use the principles of website evaluation.</a:t>
            </a:r>
          </a:p>
          <a:p>
            <a:r>
              <a:rPr lang="en-US" sz="4000" dirty="0">
                <a:solidFill>
                  <a:schemeClr val="tx1"/>
                </a:solidFill>
              </a:rPr>
              <a:t>Authority, confidentiality, complementary, attribution, justification, transparency, financial disclosure, and advertising policy </a:t>
            </a:r>
            <a:r>
              <a:rPr lang="en-US" sz="4000" dirty="0"/>
              <a:t>(HON-code, 2019).</a:t>
            </a:r>
            <a:endParaRPr lang="en-US" sz="4000" dirty="0">
              <a:solidFill>
                <a:schemeClr val="tx1"/>
              </a:solidFill>
            </a:endParaRPr>
          </a:p>
        </p:txBody>
      </p:sp>
    </p:spTree>
    <p:extLst>
      <p:ext uri="{BB962C8B-B14F-4D97-AF65-F5344CB8AC3E}">
        <p14:creationId xmlns:p14="http://schemas.microsoft.com/office/powerpoint/2010/main" val="4177969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8CA8E-08E7-480E-86C8-1690E3B56A1D}"/>
              </a:ext>
            </a:extLst>
          </p:cNvPr>
          <p:cNvSpPr>
            <a:spLocks noGrp="1"/>
          </p:cNvSpPr>
          <p:nvPr>
            <p:ph type="title"/>
          </p:nvPr>
        </p:nvSpPr>
        <p:spPr>
          <a:xfrm>
            <a:off x="677334" y="104496"/>
            <a:ext cx="8596668" cy="636104"/>
          </a:xfrm>
        </p:spPr>
        <p:txBody>
          <a:bodyPr>
            <a:normAutofit fontScale="90000"/>
          </a:bodyPr>
          <a:lstStyle/>
          <a:p>
            <a:r>
              <a:rPr lang="en-US" dirty="0"/>
              <a:t>References</a:t>
            </a:r>
            <a:br>
              <a:rPr lang="en-US" dirty="0"/>
            </a:br>
            <a:br>
              <a:rPr lang="en-US" dirty="0"/>
            </a:br>
            <a:endParaRPr lang="en-US" dirty="0"/>
          </a:p>
        </p:txBody>
      </p:sp>
      <p:sp>
        <p:nvSpPr>
          <p:cNvPr id="3" name="Content Placeholder 2">
            <a:extLst>
              <a:ext uri="{FF2B5EF4-FFF2-40B4-BE49-F238E27FC236}">
                <a16:creationId xmlns:a16="http://schemas.microsoft.com/office/drawing/2014/main" id="{73CCEA3F-C9F1-4AE5-ADA5-2362E4228A5D}"/>
              </a:ext>
            </a:extLst>
          </p:cNvPr>
          <p:cNvSpPr>
            <a:spLocks noGrp="1"/>
          </p:cNvSpPr>
          <p:nvPr>
            <p:ph idx="1"/>
          </p:nvPr>
        </p:nvSpPr>
        <p:spPr>
          <a:xfrm>
            <a:off x="159026" y="530087"/>
            <a:ext cx="12032973" cy="6327913"/>
          </a:xfrm>
        </p:spPr>
        <p:txBody>
          <a:bodyPr>
            <a:normAutofit fontScale="92500" lnSpcReduction="10000"/>
          </a:bodyPr>
          <a:lstStyle/>
          <a:p>
            <a:endParaRPr lang="en-US" sz="2600" dirty="0">
              <a:solidFill>
                <a:schemeClr val="tx1"/>
              </a:solidFill>
            </a:endParaRPr>
          </a:p>
          <a:p>
            <a:r>
              <a:rPr lang="en-US" sz="3600" u="sng" dirty="0">
                <a:solidFill>
                  <a:schemeClr val="tx1"/>
                </a:solidFill>
                <a:effectLst/>
              </a:rPr>
              <a:t>https://my.clevelandclinic.org/health/articles/21201-endocrine-system </a:t>
            </a:r>
          </a:p>
          <a:p>
            <a:r>
              <a:rPr lang="en-US" sz="3600" dirty="0">
                <a:solidFill>
                  <a:schemeClr val="tx1"/>
                </a:solidFill>
                <a:effectLst/>
              </a:rPr>
              <a:t>Shier D, Butler J, Lewis R. </a:t>
            </a:r>
            <a:r>
              <a:rPr lang="en-US" sz="3600" i="1" dirty="0">
                <a:solidFill>
                  <a:schemeClr val="tx1"/>
                </a:solidFill>
                <a:effectLst/>
              </a:rPr>
              <a:t>Hole’s Human Anatomy and Physiology</a:t>
            </a:r>
            <a:r>
              <a:rPr lang="en-US" sz="3600" dirty="0">
                <a:solidFill>
                  <a:schemeClr val="tx1"/>
                </a:solidFill>
                <a:effectLst/>
              </a:rPr>
              <a:t>, 9</a:t>
            </a:r>
            <a:r>
              <a:rPr lang="en-US" sz="3600" baseline="30000" dirty="0">
                <a:solidFill>
                  <a:schemeClr val="tx1"/>
                </a:solidFill>
                <a:effectLst/>
              </a:rPr>
              <a:t>th</a:t>
            </a:r>
            <a:r>
              <a:rPr lang="en-US" sz="3600" dirty="0">
                <a:solidFill>
                  <a:schemeClr val="tx1"/>
                </a:solidFill>
                <a:effectLst/>
              </a:rPr>
              <a:t> edition. 2003.</a:t>
            </a:r>
          </a:p>
          <a:p>
            <a:r>
              <a:rPr lang="en-US" sz="3600" u="none" strike="noStrike" dirty="0">
                <a:solidFill>
                  <a:schemeClr val="tx1"/>
                </a:solidFill>
                <a:effectLst/>
                <a:hlinkClick r:id="rId2">
                  <a:extLst>
                    <a:ext uri="{A12FA001-AC4F-418D-AE19-62706E023703}">
                      <ahyp:hlinkClr xmlns:ahyp="http://schemas.microsoft.com/office/drawing/2018/hyperlinkcolor" val="tx"/>
                    </a:ext>
                  </a:extLst>
                </a:hlinkClick>
              </a:rPr>
              <a:t>https://www.istockphoto.com/vector/the-endocrine-system-3d-medical-vector-illustration-isolated-on-white-background-gm1143710566-307242353</a:t>
            </a:r>
            <a:endParaRPr lang="en-US" sz="3600" u="none" strike="noStrike" dirty="0">
              <a:solidFill>
                <a:schemeClr val="tx1"/>
              </a:solidFill>
              <a:effectLst/>
            </a:endParaRPr>
          </a:p>
          <a:p>
            <a:r>
              <a:rPr lang="en-US" sz="3600" dirty="0">
                <a:solidFill>
                  <a:schemeClr val="tx1"/>
                </a:solidFill>
                <a:effectLst/>
                <a:hlinkClick r:id="rId3">
                  <a:extLst>
                    <a:ext uri="{A12FA001-AC4F-418D-AE19-62706E023703}">
                      <ahyp:hlinkClr xmlns:ahyp="http://schemas.microsoft.com/office/drawing/2018/hyperlinkcolor" val="tx"/>
                    </a:ext>
                  </a:extLst>
                </a:hlinkClick>
              </a:rPr>
              <a:t>https://www.scientificamerican.com/article/what-is-homeostasis/</a:t>
            </a:r>
            <a:r>
              <a:rPr lang="en-US" sz="3600" dirty="0">
                <a:solidFill>
                  <a:schemeClr val="tx1"/>
                </a:solidFill>
                <a:effectLst/>
              </a:rPr>
              <a:t> </a:t>
            </a:r>
          </a:p>
          <a:p>
            <a:r>
              <a:rPr lang="en-US" sz="3600" dirty="0" err="1">
                <a:solidFill>
                  <a:schemeClr val="tx1"/>
                </a:solidFill>
                <a:effectLst/>
              </a:rPr>
              <a:t>DiPiro</a:t>
            </a:r>
            <a:r>
              <a:rPr lang="en-US" sz="3600" dirty="0">
                <a:solidFill>
                  <a:schemeClr val="tx1"/>
                </a:solidFill>
                <a:effectLst/>
              </a:rPr>
              <a:t>, J. (2005). </a:t>
            </a:r>
            <a:r>
              <a:rPr lang="en-US" sz="3600" i="1" dirty="0">
                <a:solidFill>
                  <a:schemeClr val="tx1"/>
                </a:solidFill>
                <a:effectLst/>
              </a:rPr>
              <a:t>Pharmacotherapy: A pathophysiological approach</a:t>
            </a:r>
            <a:r>
              <a:rPr lang="en-US" sz="3600" dirty="0">
                <a:solidFill>
                  <a:schemeClr val="tx1"/>
                </a:solidFill>
                <a:effectLst/>
              </a:rPr>
              <a:t> (6th ed.). McGraw Hill. </a:t>
            </a:r>
            <a:endParaRPr lang="en-US" sz="3600" dirty="0">
              <a:solidFill>
                <a:schemeClr val="tx1"/>
              </a:solidFill>
            </a:endParaRPr>
          </a:p>
          <a:p>
            <a:pPr marL="0" indent="0">
              <a:buNone/>
            </a:pPr>
            <a:endParaRPr lang="en-US" sz="3300" dirty="0">
              <a:solidFill>
                <a:schemeClr val="tx1"/>
              </a:solidFill>
              <a:effectLst/>
            </a:endParaRPr>
          </a:p>
          <a:p>
            <a:endParaRPr lang="en-US" dirty="0">
              <a:effectLst/>
            </a:endParaRPr>
          </a:p>
          <a:p>
            <a:endParaRPr lang="en-US" dirty="0"/>
          </a:p>
        </p:txBody>
      </p:sp>
    </p:spTree>
    <p:extLst>
      <p:ext uri="{BB962C8B-B14F-4D97-AF65-F5344CB8AC3E}">
        <p14:creationId xmlns:p14="http://schemas.microsoft.com/office/powerpoint/2010/main" val="250283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74B98-9ADF-407E-8B81-1E37A7A8672E}"/>
              </a:ext>
            </a:extLst>
          </p:cNvPr>
          <p:cNvSpPr>
            <a:spLocks noGrp="1"/>
          </p:cNvSpPr>
          <p:nvPr>
            <p:ph type="title"/>
          </p:nvPr>
        </p:nvSpPr>
        <p:spPr>
          <a:xfrm>
            <a:off x="0" y="1"/>
            <a:ext cx="10885714" cy="2160588"/>
          </a:xfrm>
        </p:spPr>
        <p:txBody>
          <a:bodyPr>
            <a:normAutofit/>
          </a:bodyPr>
          <a:lstStyle/>
          <a:p>
            <a:r>
              <a:rPr lang="en-US" dirty="0"/>
              <a:t>LEARNING Objectives </a:t>
            </a:r>
            <a:r>
              <a:rPr lang="en-US" dirty="0">
                <a:latin typeface="Arial" panose="020B0604020202020204" pitchFamily="34" charset="0"/>
                <a:cs typeface="Arial" panose="020B0604020202020204" pitchFamily="34" charset="0"/>
              </a:rPr>
              <a:t>TEKS: </a:t>
            </a:r>
            <a:r>
              <a:rPr lang="en-US" b="1">
                <a:latin typeface="Arial" panose="020B0604020202020204" pitchFamily="34" charset="0"/>
                <a:cs typeface="Arial" panose="020B0604020202020204" pitchFamily="34" charset="0"/>
              </a:rPr>
              <a:t>§130.231.(</a:t>
            </a:r>
            <a:r>
              <a:rPr lang="en-US" sz="2000" b="1" dirty="0">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)(1)(A, &amp; B) and </a:t>
            </a:r>
            <a:r>
              <a:rPr lang="en-US" b="1">
                <a:latin typeface="Arial" panose="020B0604020202020204" pitchFamily="34" charset="0"/>
                <a:cs typeface="Arial" panose="020B0604020202020204" pitchFamily="34" charset="0"/>
              </a:rPr>
              <a:t>§130.231.(</a:t>
            </a:r>
            <a:r>
              <a:rPr lang="en-US" sz="2000" b="1" dirty="0">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)(2)(A, B, C, F, &amp; G) &amp; (3)(B)</a:t>
            </a:r>
            <a:endParaRPr lang="en-US" dirty="0"/>
          </a:p>
        </p:txBody>
      </p:sp>
      <p:sp>
        <p:nvSpPr>
          <p:cNvPr id="3" name="Content Placeholder 2">
            <a:extLst>
              <a:ext uri="{FF2B5EF4-FFF2-40B4-BE49-F238E27FC236}">
                <a16:creationId xmlns:a16="http://schemas.microsoft.com/office/drawing/2014/main" id="{FE7BC585-B03F-4BAA-9307-9F018ED3F37E}"/>
              </a:ext>
            </a:extLst>
          </p:cNvPr>
          <p:cNvSpPr>
            <a:spLocks noGrp="1"/>
          </p:cNvSpPr>
          <p:nvPr>
            <p:ph idx="1"/>
          </p:nvPr>
        </p:nvSpPr>
        <p:spPr>
          <a:xfrm>
            <a:off x="119268" y="1328056"/>
            <a:ext cx="12072732" cy="5529943"/>
          </a:xfrm>
        </p:spPr>
        <p:txBody>
          <a:bodyPr>
            <a:normAutofit fontScale="70000" lnSpcReduction="20000"/>
          </a:bodyPr>
          <a:lstStyle/>
          <a:p>
            <a:pPr>
              <a:lnSpc>
                <a:spcPct val="150000"/>
              </a:lnSpc>
            </a:pPr>
            <a:r>
              <a:rPr lang="en-US" sz="4000" dirty="0"/>
              <a:t>Students will apply knowledge of human and cellular biology.</a:t>
            </a:r>
          </a:p>
          <a:p>
            <a:pPr>
              <a:lnSpc>
                <a:spcPct val="150000"/>
              </a:lnSpc>
            </a:pPr>
            <a:r>
              <a:rPr lang="en-US" sz="4000" dirty="0"/>
              <a:t>Students will develop new knowledge and skills of the endocrine system.</a:t>
            </a:r>
          </a:p>
          <a:p>
            <a:pPr>
              <a:lnSpc>
                <a:spcPct val="150000"/>
              </a:lnSpc>
            </a:pPr>
            <a:r>
              <a:rPr lang="en-US" sz="4000" dirty="0"/>
              <a:t>Students will evaluate the physiology of the endocrine system.</a:t>
            </a:r>
          </a:p>
          <a:p>
            <a:pPr>
              <a:lnSpc>
                <a:spcPct val="150000"/>
              </a:lnSpc>
            </a:pPr>
            <a:r>
              <a:rPr lang="en-US" sz="4000" dirty="0"/>
              <a:t>Students will identify the anatomy of the endocrine system.</a:t>
            </a:r>
          </a:p>
          <a:p>
            <a:pPr>
              <a:lnSpc>
                <a:spcPct val="150000"/>
              </a:lnSpc>
            </a:pPr>
            <a:r>
              <a:rPr lang="en-US" sz="4000" dirty="0"/>
              <a:t>Students will compare and contrast the glands of the endocrine system.</a:t>
            </a:r>
          </a:p>
          <a:p>
            <a:pPr>
              <a:lnSpc>
                <a:spcPct val="150000"/>
              </a:lnSpc>
            </a:pPr>
            <a:r>
              <a:rPr lang="en-US" sz="4000" dirty="0"/>
              <a:t>Students will analyze homeostasis and common disorders of the endocrine system.</a:t>
            </a:r>
          </a:p>
          <a:p>
            <a:pPr>
              <a:lnSpc>
                <a:spcPct val="150000"/>
              </a:lnSpc>
            </a:pPr>
            <a:endParaRPr lang="en-US" sz="3300" dirty="0"/>
          </a:p>
        </p:txBody>
      </p:sp>
    </p:spTree>
    <p:extLst>
      <p:ext uri="{BB962C8B-B14F-4D97-AF65-F5344CB8AC3E}">
        <p14:creationId xmlns:p14="http://schemas.microsoft.com/office/powerpoint/2010/main" val="4231631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68A5-0508-49B0-82A5-7A7CCBBAE01A}"/>
              </a:ext>
            </a:extLst>
          </p:cNvPr>
          <p:cNvSpPr>
            <a:spLocks noGrp="1"/>
          </p:cNvSpPr>
          <p:nvPr>
            <p:ph type="title"/>
          </p:nvPr>
        </p:nvSpPr>
        <p:spPr>
          <a:xfrm>
            <a:off x="1" y="0"/>
            <a:ext cx="10624456" cy="1393371"/>
          </a:xfrm>
        </p:spPr>
        <p:txBody>
          <a:bodyPr>
            <a:normAutofit/>
          </a:bodyPr>
          <a:lstStyle/>
          <a:p>
            <a:r>
              <a:rPr lang="en-US" dirty="0" err="1"/>
              <a:t>Objetivos</a:t>
            </a:r>
            <a:r>
              <a:rPr lang="en-US" dirty="0"/>
              <a:t> de </a:t>
            </a:r>
            <a:r>
              <a:rPr lang="en-US" dirty="0" err="1"/>
              <a:t>aprendizaje</a:t>
            </a:r>
            <a:r>
              <a:rPr lang="en-US" dirty="0"/>
              <a:t> </a:t>
            </a:r>
            <a:r>
              <a:rPr lang="en-US" dirty="0">
                <a:latin typeface="Arial" panose="020B0604020202020204" pitchFamily="34" charset="0"/>
                <a:cs typeface="Arial" panose="020B0604020202020204" pitchFamily="34" charset="0"/>
              </a:rPr>
              <a:t>TEKS: </a:t>
            </a:r>
            <a:r>
              <a:rPr lang="en-US" b="1" dirty="0">
                <a:latin typeface="Arial" panose="020B0604020202020204" pitchFamily="34" charset="0"/>
                <a:cs typeface="Arial" panose="020B0604020202020204" pitchFamily="34" charset="0"/>
              </a:rPr>
              <a:t>§130.231.(</a:t>
            </a:r>
            <a:r>
              <a:rPr lang="en-US" sz="2000" b="1" dirty="0">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)(1)(A, &amp; B) and §130.231.(</a:t>
            </a:r>
            <a:r>
              <a:rPr lang="en-US" sz="2000" b="1" dirty="0">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)(2)(A, B, C, F, &amp; G) &amp; (3)(B)</a:t>
            </a:r>
            <a:endParaRPr lang="en-US" dirty="0"/>
          </a:p>
        </p:txBody>
      </p:sp>
      <p:sp>
        <p:nvSpPr>
          <p:cNvPr id="3" name="Content Placeholder 2">
            <a:extLst>
              <a:ext uri="{FF2B5EF4-FFF2-40B4-BE49-F238E27FC236}">
                <a16:creationId xmlns:a16="http://schemas.microsoft.com/office/drawing/2014/main" id="{69033221-6D09-420C-A433-8491BF620240}"/>
              </a:ext>
            </a:extLst>
          </p:cNvPr>
          <p:cNvSpPr>
            <a:spLocks noGrp="1"/>
          </p:cNvSpPr>
          <p:nvPr>
            <p:ph idx="1"/>
          </p:nvPr>
        </p:nvSpPr>
        <p:spPr>
          <a:xfrm>
            <a:off x="-1" y="1266092"/>
            <a:ext cx="11688285" cy="5591908"/>
          </a:xfrm>
        </p:spPr>
        <p:txBody>
          <a:bodyPr>
            <a:noAutofit/>
          </a:bodyPr>
          <a:lstStyle/>
          <a:p>
            <a:r>
              <a:rPr lang="es-ES" sz="2800" dirty="0"/>
              <a:t>Los estudiantes aplicarán conocimientos de biología humana y celular.</a:t>
            </a:r>
          </a:p>
          <a:p>
            <a:r>
              <a:rPr lang="es-ES" sz="2800" dirty="0"/>
              <a:t>Los estudiantes desarrollarán nuevos conocimientos y habilidades del sistema endocrino.</a:t>
            </a:r>
          </a:p>
          <a:p>
            <a:r>
              <a:rPr lang="es-ES" sz="2800" dirty="0"/>
              <a:t>Los estudiantes evaluarán la fisiología del sistema endocrino.</a:t>
            </a:r>
          </a:p>
          <a:p>
            <a:r>
              <a:rPr lang="es-ES" sz="2800" dirty="0"/>
              <a:t>Los estudiantes identificarán la anatomía del sistema endocrino.</a:t>
            </a:r>
          </a:p>
          <a:p>
            <a:r>
              <a:rPr lang="es-ES" sz="2800" dirty="0"/>
              <a:t>Los estudiantes compararán y contrastarán las glándulas del sistema endocrino.</a:t>
            </a:r>
          </a:p>
          <a:p>
            <a:r>
              <a:rPr lang="es-ES" sz="2800" dirty="0"/>
              <a:t>Los estudiantes analizarán la homeostasis y los trastornos comunes del sistema endocrino.</a:t>
            </a:r>
          </a:p>
        </p:txBody>
      </p:sp>
      <p:sp>
        <p:nvSpPr>
          <p:cNvPr id="4" name="Rectangle 1">
            <a:extLst>
              <a:ext uri="{FF2B5EF4-FFF2-40B4-BE49-F238E27FC236}">
                <a16:creationId xmlns:a16="http://schemas.microsoft.com/office/drawing/2014/main" id="{F76EF5A4-5AFC-4DAC-A79C-93DAD484B17C}"/>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D1C472CC-BF75-49B1-8118-19A7D015B4DA}"/>
              </a:ext>
            </a:extLst>
          </p:cNvPr>
          <p:cNvSpPr>
            <a:spLocks noChangeArrowheads="1"/>
          </p:cNvSpPr>
          <p:nvPr/>
        </p:nvSpPr>
        <p:spPr bwMode="auto">
          <a:xfrm>
            <a:off x="152400" y="237045"/>
            <a:ext cx="110608" cy="28791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2100" b="0" i="0" u="none" strike="noStrike" cap="none" normalizeH="0" baseline="0" dirty="0">
                <a:ln>
                  <a:noFill/>
                </a:ln>
                <a:solidFill>
                  <a:srgbClr val="202124"/>
                </a:solidFill>
                <a:effectLst/>
                <a:latin typeface="inherit"/>
              </a:rPr>
              <a:t>.</a:t>
            </a:r>
            <a:r>
              <a:rPr kumimoji="0" lang="es-ES" altLang="en-US" sz="1100" b="0" i="0" u="none" strike="noStrike" cap="none" normalizeH="0" baseline="0" dirty="0">
                <a:ln>
                  <a:noFill/>
                </a:ln>
                <a:solidFill>
                  <a:schemeClr val="tx1"/>
                </a:solidFill>
                <a:effectLst/>
              </a:rPr>
              <a:t> </a:t>
            </a: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53353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2" y="145774"/>
            <a:ext cx="12059477" cy="718456"/>
          </a:xfrm>
        </p:spPr>
        <p:txBody>
          <a:bodyPr>
            <a:normAutofit/>
          </a:bodyPr>
          <a:lstStyle/>
          <a:p>
            <a:r>
              <a:rPr lang="en-US" dirty="0"/>
              <a:t>The Endocrine System</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1" y="755374"/>
            <a:ext cx="10946296" cy="6102625"/>
          </a:xfrm>
        </p:spPr>
        <p:txBody>
          <a:bodyPr>
            <a:noAutofit/>
          </a:bodyPr>
          <a:lstStyle/>
          <a:p>
            <a:pPr algn="l"/>
            <a:r>
              <a:rPr lang="en-US" sz="3200" b="0" i="0" u="none" strike="noStrike" dirty="0">
                <a:solidFill>
                  <a:schemeClr val="tx1"/>
                </a:solidFill>
                <a:effectLst/>
              </a:rPr>
              <a:t>The </a:t>
            </a:r>
            <a:r>
              <a:rPr lang="en-US" sz="3200" dirty="0">
                <a:solidFill>
                  <a:schemeClr val="tx1"/>
                </a:solidFill>
              </a:rPr>
              <a:t>endocri</a:t>
            </a:r>
            <a:r>
              <a:rPr lang="en-US" sz="3200" b="0" i="0" u="none" strike="noStrike" dirty="0">
                <a:solidFill>
                  <a:schemeClr val="tx1"/>
                </a:solidFill>
                <a:effectLst/>
              </a:rPr>
              <a:t>ne system monitors, controls, and secretes all the hormones in the body to regulate the function of:</a:t>
            </a:r>
          </a:p>
          <a:p>
            <a:pPr marL="514350" indent="-514350" algn="l">
              <a:buFont typeface="+mj-lt"/>
              <a:buAutoNum type="arabicPeriod"/>
            </a:pPr>
            <a:r>
              <a:rPr lang="en-US" sz="3200" b="0" i="0" u="none" strike="noStrike" dirty="0">
                <a:solidFill>
                  <a:schemeClr val="tx1"/>
                </a:solidFill>
                <a:effectLst/>
              </a:rPr>
              <a:t>Metabolism.</a:t>
            </a:r>
            <a:r>
              <a:rPr lang="en-US" sz="3200" b="0" i="0" u="none" strike="noStrike" dirty="0">
                <a:solidFill>
                  <a:srgbClr val="FF0000"/>
                </a:solidFill>
                <a:effectLst/>
              </a:rPr>
              <a:t> Discuss: what is metabolism?</a:t>
            </a:r>
          </a:p>
          <a:p>
            <a:pPr marL="514350" indent="-514350" algn="l">
              <a:buFont typeface="+mj-lt"/>
              <a:buAutoNum type="arabicPeriod"/>
            </a:pPr>
            <a:r>
              <a:rPr lang="en-US" sz="3200" b="0" i="0" u="none" strike="noStrike" dirty="0">
                <a:solidFill>
                  <a:schemeClr val="tx1"/>
                </a:solidFill>
                <a:effectLst/>
              </a:rPr>
              <a:t>Growth and development.</a:t>
            </a:r>
          </a:p>
          <a:p>
            <a:pPr marL="514350" indent="-514350" algn="l">
              <a:buFont typeface="+mj-lt"/>
              <a:buAutoNum type="arabicPeriod"/>
            </a:pPr>
            <a:r>
              <a:rPr lang="en-US" sz="3200" b="0" i="0" u="none" strike="noStrike" dirty="0">
                <a:solidFill>
                  <a:schemeClr val="tx1"/>
                </a:solidFill>
                <a:effectLst/>
              </a:rPr>
              <a:t>Emotions and mood.</a:t>
            </a:r>
          </a:p>
          <a:p>
            <a:pPr marL="514350" indent="-514350" algn="l">
              <a:buFont typeface="+mj-lt"/>
              <a:buAutoNum type="arabicPeriod"/>
            </a:pPr>
            <a:r>
              <a:rPr lang="en-US" sz="3200" b="0" i="0" u="none" strike="noStrike" dirty="0">
                <a:solidFill>
                  <a:schemeClr val="tx1"/>
                </a:solidFill>
                <a:effectLst/>
              </a:rPr>
              <a:t>Fertility and sexual function.</a:t>
            </a:r>
          </a:p>
          <a:p>
            <a:pPr marL="514350" indent="-514350" algn="l">
              <a:buFont typeface="+mj-lt"/>
              <a:buAutoNum type="arabicPeriod"/>
            </a:pPr>
            <a:r>
              <a:rPr lang="en-US" sz="3200" b="0" i="0" u="none" strike="noStrike" dirty="0">
                <a:solidFill>
                  <a:schemeClr val="tx1"/>
                </a:solidFill>
                <a:effectLst/>
              </a:rPr>
              <a:t>Sleep.</a:t>
            </a:r>
          </a:p>
          <a:p>
            <a:pPr marL="514350" indent="-514350" algn="l">
              <a:buFont typeface="+mj-lt"/>
              <a:buAutoNum type="arabicPeriod"/>
            </a:pPr>
            <a:r>
              <a:rPr lang="en-US" sz="3200" b="0" i="0" u="none" strike="noStrike" dirty="0">
                <a:solidFill>
                  <a:schemeClr val="tx1"/>
                </a:solidFill>
                <a:effectLst/>
              </a:rPr>
              <a:t>Blood pressure.</a:t>
            </a:r>
          </a:p>
          <a:p>
            <a:r>
              <a:rPr lang="en-US" sz="3200" dirty="0">
                <a:solidFill>
                  <a:srgbClr val="FF0000"/>
                </a:solidFill>
              </a:rPr>
              <a:t>Question: what are the secretory organs called?</a:t>
            </a:r>
            <a:endParaRPr lang="en-US" sz="3200" b="0" i="0" u="none" strike="noStrike" dirty="0">
              <a:solidFill>
                <a:srgbClr val="FF0000"/>
              </a:solidFill>
              <a:effectLst/>
            </a:endParaRPr>
          </a:p>
        </p:txBody>
      </p:sp>
    </p:spTree>
    <p:extLst>
      <p:ext uri="{BB962C8B-B14F-4D97-AF65-F5344CB8AC3E}">
        <p14:creationId xmlns:p14="http://schemas.microsoft.com/office/powerpoint/2010/main" val="176240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The endocrine glands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583096"/>
            <a:ext cx="11993217" cy="6566451"/>
          </a:xfrm>
        </p:spPr>
        <p:txBody>
          <a:bodyPr>
            <a:noAutofit/>
          </a:bodyPr>
          <a:lstStyle/>
          <a:p>
            <a:pPr algn="l">
              <a:buFont typeface="Arial" panose="020B0604020202020204" pitchFamily="34" charset="0"/>
              <a:buChar char="•"/>
            </a:pPr>
            <a:r>
              <a:rPr lang="en-US" sz="3200" b="1" i="0" dirty="0">
                <a:solidFill>
                  <a:schemeClr val="tx1"/>
                </a:solidFill>
                <a:effectLst/>
              </a:rPr>
              <a:t>Hypothalamus</a:t>
            </a:r>
          </a:p>
          <a:p>
            <a:pPr algn="l">
              <a:buFont typeface="Arial" panose="020B0604020202020204" pitchFamily="34" charset="0"/>
              <a:buChar char="•"/>
            </a:pPr>
            <a:r>
              <a:rPr lang="en-US" sz="3200" b="1" i="0" dirty="0">
                <a:solidFill>
                  <a:schemeClr val="tx1"/>
                </a:solidFill>
                <a:effectLst/>
              </a:rPr>
              <a:t>Pituitary</a:t>
            </a:r>
            <a:endParaRPr lang="en-US" sz="3200" b="0" i="0" dirty="0">
              <a:solidFill>
                <a:schemeClr val="tx1"/>
              </a:solidFill>
              <a:effectLst/>
            </a:endParaRPr>
          </a:p>
          <a:p>
            <a:pPr algn="l">
              <a:buFont typeface="Arial" panose="020B0604020202020204" pitchFamily="34" charset="0"/>
              <a:buChar char="•"/>
            </a:pPr>
            <a:r>
              <a:rPr lang="en-US" sz="3200" b="1" i="0" dirty="0">
                <a:solidFill>
                  <a:schemeClr val="tx1"/>
                </a:solidFill>
                <a:effectLst/>
              </a:rPr>
              <a:t>Thyroid</a:t>
            </a:r>
            <a:endParaRPr lang="en-US" sz="3200" b="0" i="0" dirty="0">
              <a:solidFill>
                <a:schemeClr val="tx1"/>
              </a:solidFill>
              <a:effectLst/>
            </a:endParaRPr>
          </a:p>
          <a:p>
            <a:pPr algn="l">
              <a:buFont typeface="Arial" panose="020B0604020202020204" pitchFamily="34" charset="0"/>
              <a:buChar char="•"/>
            </a:pPr>
            <a:r>
              <a:rPr lang="en-US" sz="3200" b="1" i="0" dirty="0">
                <a:solidFill>
                  <a:schemeClr val="tx1"/>
                </a:solidFill>
                <a:effectLst/>
              </a:rPr>
              <a:t>Parathyroid</a:t>
            </a:r>
            <a:endParaRPr lang="en-US" sz="3200" b="0" i="0" dirty="0">
              <a:solidFill>
                <a:schemeClr val="tx1"/>
              </a:solidFill>
              <a:effectLst/>
            </a:endParaRPr>
          </a:p>
          <a:p>
            <a:pPr algn="l">
              <a:buFont typeface="Arial" panose="020B0604020202020204" pitchFamily="34" charset="0"/>
              <a:buChar char="•"/>
            </a:pPr>
            <a:r>
              <a:rPr lang="en-US" sz="3200" b="1" i="0" dirty="0">
                <a:solidFill>
                  <a:schemeClr val="tx1"/>
                </a:solidFill>
                <a:effectLst/>
              </a:rPr>
              <a:t>Adrenal</a:t>
            </a:r>
            <a:endParaRPr lang="en-US" sz="3200" b="0" i="0" dirty="0">
              <a:solidFill>
                <a:schemeClr val="tx1"/>
              </a:solidFill>
              <a:effectLst/>
            </a:endParaRPr>
          </a:p>
          <a:p>
            <a:pPr algn="l">
              <a:buFont typeface="Arial" panose="020B0604020202020204" pitchFamily="34" charset="0"/>
              <a:buChar char="•"/>
            </a:pPr>
            <a:r>
              <a:rPr lang="en-US" sz="3200" b="1" i="0" dirty="0">
                <a:solidFill>
                  <a:schemeClr val="tx1"/>
                </a:solidFill>
                <a:effectLst/>
              </a:rPr>
              <a:t>Pineal</a:t>
            </a:r>
            <a:endParaRPr lang="en-US" sz="3200" b="0" i="0" dirty="0">
              <a:solidFill>
                <a:schemeClr val="tx1"/>
              </a:solidFill>
              <a:effectLst/>
            </a:endParaRPr>
          </a:p>
          <a:p>
            <a:pPr algn="l">
              <a:buFont typeface="Arial" panose="020B0604020202020204" pitchFamily="34" charset="0"/>
              <a:buChar char="•"/>
            </a:pPr>
            <a:r>
              <a:rPr lang="en-US" sz="3200" b="1" i="0" dirty="0">
                <a:solidFill>
                  <a:schemeClr val="tx1"/>
                </a:solidFill>
                <a:effectLst/>
              </a:rPr>
              <a:t>Pancreas</a:t>
            </a:r>
            <a:endParaRPr lang="en-US" sz="3200" b="0" i="0" dirty="0">
              <a:solidFill>
                <a:schemeClr val="tx1"/>
              </a:solidFill>
              <a:effectLst/>
            </a:endParaRPr>
          </a:p>
          <a:p>
            <a:pPr algn="l">
              <a:buFont typeface="Arial" panose="020B0604020202020204" pitchFamily="34" charset="0"/>
              <a:buChar char="•"/>
            </a:pPr>
            <a:r>
              <a:rPr lang="en-US" sz="3200" b="1" i="0" dirty="0">
                <a:solidFill>
                  <a:schemeClr val="tx1"/>
                </a:solidFill>
                <a:effectLst/>
              </a:rPr>
              <a:t>Ovaries</a:t>
            </a:r>
            <a:endParaRPr lang="en-US" sz="3200" b="0" i="0" dirty="0">
              <a:solidFill>
                <a:schemeClr val="tx1"/>
              </a:solidFill>
              <a:effectLst/>
            </a:endParaRPr>
          </a:p>
          <a:p>
            <a:pPr algn="l">
              <a:buFont typeface="Arial" panose="020B0604020202020204" pitchFamily="34" charset="0"/>
              <a:buChar char="•"/>
            </a:pPr>
            <a:r>
              <a:rPr lang="en-US" sz="3200" b="1" i="0" dirty="0">
                <a:solidFill>
                  <a:schemeClr val="tx1"/>
                </a:solidFill>
                <a:effectLst/>
              </a:rPr>
              <a:t>Testes</a:t>
            </a:r>
          </a:p>
          <a:p>
            <a:pPr algn="l">
              <a:buFont typeface="Arial" panose="020B0604020202020204" pitchFamily="34" charset="0"/>
              <a:buChar char="•"/>
            </a:pPr>
            <a:r>
              <a:rPr lang="en-US" sz="3200" b="1" dirty="0">
                <a:solidFill>
                  <a:srgbClr val="FF0000"/>
                </a:solidFill>
              </a:rPr>
              <a:t>Question: Can you locate each of the endocrine glands?</a:t>
            </a:r>
            <a:endParaRPr lang="en-US" sz="3200" b="0" i="0" dirty="0">
              <a:solidFill>
                <a:srgbClr val="FF0000"/>
              </a:solidFill>
              <a:effectLst/>
            </a:endParaRPr>
          </a:p>
          <a:p>
            <a:pPr rtl="0" fontAlgn="base">
              <a:spcBef>
                <a:spcPts val="0"/>
              </a:spcBef>
              <a:spcAft>
                <a:spcPts val="0"/>
              </a:spcAft>
              <a:buFont typeface="Arial" panose="020B0604020202020204" pitchFamily="34" charset="0"/>
              <a:buChar char="•"/>
            </a:pPr>
            <a:endParaRPr lang="en-US" sz="2900" i="1" u="none" strike="noStrike" dirty="0">
              <a:solidFill>
                <a:schemeClr val="tx1"/>
              </a:solidFill>
              <a:effectLst/>
            </a:endParaRPr>
          </a:p>
        </p:txBody>
      </p:sp>
    </p:spTree>
    <p:extLst>
      <p:ext uri="{BB962C8B-B14F-4D97-AF65-F5344CB8AC3E}">
        <p14:creationId xmlns:p14="http://schemas.microsoft.com/office/powerpoint/2010/main" val="3459178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673754" y="643467"/>
            <a:ext cx="4203045" cy="1375608"/>
          </a:xfrm>
        </p:spPr>
        <p:txBody>
          <a:bodyPr anchor="ctr">
            <a:normAutofit/>
          </a:bodyPr>
          <a:lstStyle/>
          <a:p>
            <a:r>
              <a:rPr lang="en-US">
                <a:solidFill>
                  <a:schemeClr val="bg1"/>
                </a:solidFill>
              </a:rPr>
              <a:t>The endocrine glands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92766" y="2160589"/>
            <a:ext cx="4554932" cy="4438993"/>
          </a:xfrm>
        </p:spPr>
        <p:txBody>
          <a:bodyPr>
            <a:noAutofit/>
          </a:bodyPr>
          <a:lstStyle/>
          <a:p>
            <a:pPr marL="0" indent="0">
              <a:lnSpc>
                <a:spcPct val="90000"/>
              </a:lnSpc>
              <a:buNone/>
            </a:pPr>
            <a:r>
              <a:rPr lang="en-US" sz="2400" b="1" dirty="0">
                <a:solidFill>
                  <a:srgbClr val="FF0000"/>
                </a:solidFill>
              </a:rPr>
              <a:t>Question: Can you locate each of the endocrine glands?</a:t>
            </a:r>
            <a:endParaRPr lang="en-US" sz="2400" b="0" i="0" dirty="0">
              <a:solidFill>
                <a:srgbClr val="FF0000"/>
              </a:solidFill>
              <a:effectLst/>
            </a:endParaRPr>
          </a:p>
          <a:p>
            <a:pPr rtl="0" fontAlgn="base">
              <a:lnSpc>
                <a:spcPct val="90000"/>
              </a:lnSpc>
              <a:spcBef>
                <a:spcPts val="0"/>
              </a:spcBef>
              <a:spcAft>
                <a:spcPts val="0"/>
              </a:spcAft>
              <a:buFont typeface="Arial" panose="020B0604020202020204" pitchFamily="34" charset="0"/>
              <a:buChar char="•"/>
            </a:pPr>
            <a:r>
              <a:rPr lang="en-US" sz="2400" i="1" u="none" strike="noStrike" dirty="0">
                <a:solidFill>
                  <a:schemeClr val="bg1"/>
                </a:solidFill>
                <a:effectLst/>
              </a:rPr>
              <a:t>Image from: </a:t>
            </a:r>
            <a:r>
              <a:rPr lang="en-US" sz="2400" i="1" u="none" strike="noStrike" dirty="0">
                <a:solidFill>
                  <a:schemeClr val="bg1"/>
                </a:solidFill>
                <a:effectLst/>
                <a:hlinkClick r:id="rId2">
                  <a:extLst>
                    <a:ext uri="{A12FA001-AC4F-418D-AE19-62706E023703}">
                      <ahyp:hlinkClr xmlns:ahyp="http://schemas.microsoft.com/office/drawing/2018/hyperlinkcolor" val="tx"/>
                    </a:ext>
                  </a:extLst>
                </a:hlinkClick>
              </a:rPr>
              <a:t>https://www.istockphoto.com/vector/the-endocrine-system-3d-medical-vector-illustration-isolated-on-white-background-gm1143710566-307242353</a:t>
            </a:r>
            <a:endParaRPr lang="en-US" sz="2400" i="1" u="none" strike="noStrike" dirty="0">
              <a:solidFill>
                <a:schemeClr val="bg1"/>
              </a:solidFill>
              <a:effectLst/>
            </a:endParaRPr>
          </a:p>
        </p:txBody>
      </p:sp>
      <p:pic>
        <p:nvPicPr>
          <p:cNvPr id="5" name="Picture 4">
            <a:extLst>
              <a:ext uri="{FF2B5EF4-FFF2-40B4-BE49-F238E27FC236}">
                <a16:creationId xmlns:a16="http://schemas.microsoft.com/office/drawing/2014/main" id="{D82259BB-CB4C-4006-8903-8F60ACA5B457}"/>
              </a:ext>
            </a:extLst>
          </p:cNvPr>
          <p:cNvPicPr>
            <a:picLocks noChangeAspect="1"/>
          </p:cNvPicPr>
          <p:nvPr/>
        </p:nvPicPr>
        <p:blipFill>
          <a:blip r:embed="rId3"/>
          <a:stretch>
            <a:fillRect/>
          </a:stretch>
        </p:blipFill>
        <p:spPr>
          <a:xfrm>
            <a:off x="5333879" y="0"/>
            <a:ext cx="6314781" cy="7680428"/>
          </a:xfrm>
          <a:prstGeom prst="rect">
            <a:avLst/>
          </a:prstGeom>
        </p:spPr>
      </p:pic>
      <p:sp>
        <p:nvSpPr>
          <p:cNvPr id="16" name="Isosceles Triangle 1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51766466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The endocrine glands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583096"/>
            <a:ext cx="12125740" cy="6566451"/>
          </a:xfrm>
        </p:spPr>
        <p:txBody>
          <a:bodyPr>
            <a:noAutofit/>
          </a:bodyPr>
          <a:lstStyle/>
          <a:p>
            <a:pPr algn="l">
              <a:buFont typeface="Arial" panose="020B0604020202020204" pitchFamily="34" charset="0"/>
              <a:buChar char="•"/>
            </a:pPr>
            <a:r>
              <a:rPr lang="en-US" sz="3200" b="1" i="0" dirty="0">
                <a:solidFill>
                  <a:schemeClr val="tx1"/>
                </a:solidFill>
                <a:effectLst/>
              </a:rPr>
              <a:t>Hypothalamus:</a:t>
            </a:r>
            <a:r>
              <a:rPr lang="en-US" sz="3200" b="0" i="0" dirty="0">
                <a:solidFill>
                  <a:schemeClr val="tx1"/>
                </a:solidFill>
                <a:effectLst/>
              </a:rPr>
              <a:t> </a:t>
            </a:r>
            <a:r>
              <a:rPr lang="en-US" sz="3200" b="0" i="0" dirty="0">
                <a:solidFill>
                  <a:srgbClr val="FF0000"/>
                </a:solidFill>
                <a:effectLst/>
              </a:rPr>
              <a:t>This gland is located in </a:t>
            </a:r>
            <a:r>
              <a:rPr lang="en-US" sz="3200" dirty="0">
                <a:solidFill>
                  <a:srgbClr val="FF0000"/>
                </a:solidFill>
              </a:rPr>
              <a:t>the </a:t>
            </a:r>
            <a:r>
              <a:rPr lang="en-US" sz="3200" b="0" i="0" dirty="0">
                <a:solidFill>
                  <a:srgbClr val="FF0000"/>
                </a:solidFill>
                <a:effectLst/>
              </a:rPr>
              <a:t>_______ and controls </a:t>
            </a:r>
            <a:r>
              <a:rPr lang="en-US" sz="3200" dirty="0">
                <a:solidFill>
                  <a:srgbClr val="FF0000"/>
                </a:solidFill>
              </a:rPr>
              <a:t>the</a:t>
            </a:r>
            <a:r>
              <a:rPr lang="en-US" sz="3200" b="0" i="0" dirty="0">
                <a:solidFill>
                  <a:srgbClr val="FF0000"/>
                </a:solidFill>
                <a:effectLst/>
              </a:rPr>
              <a:t> endocrine system.</a:t>
            </a:r>
            <a:r>
              <a:rPr lang="en-US" sz="3200" b="0" i="0" dirty="0">
                <a:solidFill>
                  <a:schemeClr val="tx1"/>
                </a:solidFill>
                <a:effectLst/>
              </a:rPr>
              <a:t> It uses information from </a:t>
            </a:r>
            <a:r>
              <a:rPr lang="en-US" sz="3200" dirty="0">
                <a:solidFill>
                  <a:schemeClr val="tx1"/>
                </a:solidFill>
              </a:rPr>
              <a:t>the</a:t>
            </a:r>
            <a:r>
              <a:rPr lang="en-US" sz="3200" b="0" i="0" dirty="0">
                <a:solidFill>
                  <a:schemeClr val="tx1"/>
                </a:solidFill>
                <a:effectLst/>
              </a:rPr>
              <a:t> nervous system to determine when to tell other glands, including the pituitary gland, to produce hormones. The hypothalamus controls many processes in </a:t>
            </a:r>
            <a:r>
              <a:rPr lang="en-US" sz="3200" dirty="0">
                <a:solidFill>
                  <a:schemeClr val="tx1"/>
                </a:solidFill>
              </a:rPr>
              <a:t>the</a:t>
            </a:r>
            <a:r>
              <a:rPr lang="en-US" sz="3200" b="0" i="0" dirty="0">
                <a:solidFill>
                  <a:schemeClr val="tx1"/>
                </a:solidFill>
                <a:effectLst/>
              </a:rPr>
              <a:t> body, including mood, hunger and thirst, sleep patterns, and sexual function.</a:t>
            </a:r>
          </a:p>
          <a:p>
            <a:pPr algn="l">
              <a:buFont typeface="Arial" panose="020B0604020202020204" pitchFamily="34" charset="0"/>
              <a:buChar char="•"/>
            </a:pPr>
            <a:r>
              <a:rPr lang="en-US" sz="3200" b="1" i="0" dirty="0">
                <a:solidFill>
                  <a:schemeClr val="tx1"/>
                </a:solidFill>
                <a:effectLst/>
              </a:rPr>
              <a:t>Pituitary: </a:t>
            </a:r>
            <a:r>
              <a:rPr lang="en-US" sz="3200" b="0" i="0" dirty="0">
                <a:solidFill>
                  <a:srgbClr val="FF0000"/>
                </a:solidFill>
                <a:effectLst/>
              </a:rPr>
              <a:t>This gland is about the size of a pea and is located at the base of the ___________. </a:t>
            </a:r>
            <a:r>
              <a:rPr lang="en-US" sz="3200" b="0" i="0" dirty="0">
                <a:solidFill>
                  <a:schemeClr val="tx1"/>
                </a:solidFill>
                <a:effectLst/>
              </a:rPr>
              <a:t>It makes hormones that control several other glands such as the thyroid gland, adrenal glands, ovaries and testicles. The pituitary gland is responsible for many different functions, including growth. </a:t>
            </a:r>
          </a:p>
        </p:txBody>
      </p:sp>
    </p:spTree>
    <p:extLst>
      <p:ext uri="{BB962C8B-B14F-4D97-AF65-F5344CB8AC3E}">
        <p14:creationId xmlns:p14="http://schemas.microsoft.com/office/powerpoint/2010/main" val="507247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The endocrine glands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583097"/>
            <a:ext cx="12059477" cy="6237986"/>
          </a:xfrm>
        </p:spPr>
        <p:txBody>
          <a:bodyPr>
            <a:noAutofit/>
          </a:bodyPr>
          <a:lstStyle/>
          <a:p>
            <a:pPr algn="l">
              <a:buFont typeface="Arial" panose="020B0604020202020204" pitchFamily="34" charset="0"/>
              <a:buChar char="•"/>
            </a:pPr>
            <a:r>
              <a:rPr lang="en-US" sz="3200" b="1" i="0" dirty="0">
                <a:solidFill>
                  <a:schemeClr val="tx1"/>
                </a:solidFill>
                <a:effectLst/>
              </a:rPr>
              <a:t>Thyroid: </a:t>
            </a:r>
            <a:r>
              <a:rPr lang="en-US" sz="3200" dirty="0">
                <a:solidFill>
                  <a:srgbClr val="FF0000"/>
                </a:solidFill>
              </a:rPr>
              <a:t>The </a:t>
            </a:r>
            <a:r>
              <a:rPr lang="en-US" sz="3200" b="0" i="0" dirty="0">
                <a:solidFill>
                  <a:srgbClr val="FF0000"/>
                </a:solidFill>
                <a:effectLst/>
              </a:rPr>
              <a:t>thyroid is a __________-shaped gland in the </a:t>
            </a:r>
            <a:r>
              <a:rPr lang="en-US" sz="3200" dirty="0">
                <a:solidFill>
                  <a:srgbClr val="FF0000"/>
                </a:solidFill>
              </a:rPr>
              <a:t>anterior</a:t>
            </a:r>
            <a:r>
              <a:rPr lang="en-US" sz="3200" b="0" i="0" dirty="0">
                <a:solidFill>
                  <a:srgbClr val="FF0000"/>
                </a:solidFill>
                <a:effectLst/>
              </a:rPr>
              <a:t> neck. </a:t>
            </a:r>
            <a:r>
              <a:rPr lang="en-US" sz="3200" b="0" i="0" dirty="0">
                <a:solidFill>
                  <a:schemeClr val="tx1"/>
                </a:solidFill>
                <a:effectLst/>
              </a:rPr>
              <a:t>It is responsible for metabolism (how </a:t>
            </a:r>
            <a:r>
              <a:rPr lang="en-US" sz="3200" dirty="0">
                <a:solidFill>
                  <a:schemeClr val="tx1"/>
                </a:solidFill>
              </a:rPr>
              <a:t>the</a:t>
            </a:r>
            <a:r>
              <a:rPr lang="en-US" sz="3200" b="0" i="0" dirty="0">
                <a:solidFill>
                  <a:schemeClr val="tx1"/>
                </a:solidFill>
                <a:effectLst/>
              </a:rPr>
              <a:t> body makes and uses energy).</a:t>
            </a:r>
          </a:p>
          <a:p>
            <a:pPr algn="l">
              <a:buFont typeface="Arial" panose="020B0604020202020204" pitchFamily="34" charset="0"/>
              <a:buChar char="•"/>
            </a:pPr>
            <a:r>
              <a:rPr lang="en-US" sz="3200" b="1" i="0" dirty="0">
                <a:solidFill>
                  <a:schemeClr val="tx1"/>
                </a:solidFill>
                <a:effectLst/>
              </a:rPr>
              <a:t>Parathyroid: </a:t>
            </a:r>
            <a:r>
              <a:rPr lang="en-US" sz="3200" b="0" i="0" dirty="0">
                <a:solidFill>
                  <a:schemeClr val="tx1"/>
                </a:solidFill>
                <a:effectLst/>
              </a:rPr>
              <a:t>These four tiny glands are no larger than a grain of rice. They control the level of calcium in </a:t>
            </a:r>
            <a:r>
              <a:rPr lang="en-US" sz="3200" dirty="0">
                <a:solidFill>
                  <a:schemeClr val="tx1"/>
                </a:solidFill>
              </a:rPr>
              <a:t>the</a:t>
            </a:r>
            <a:r>
              <a:rPr lang="en-US" sz="3200" b="0" i="0" dirty="0">
                <a:solidFill>
                  <a:schemeClr val="tx1"/>
                </a:solidFill>
                <a:effectLst/>
              </a:rPr>
              <a:t> body. The heart, kidneys, bones, and nervous system all utilize calcium to function.</a:t>
            </a:r>
          </a:p>
          <a:p>
            <a:pPr algn="l">
              <a:buFont typeface="Arial" panose="020B0604020202020204" pitchFamily="34" charset="0"/>
              <a:buChar char="•"/>
            </a:pPr>
            <a:r>
              <a:rPr lang="en-US" sz="3200" b="1" i="0" dirty="0">
                <a:solidFill>
                  <a:schemeClr val="tx1"/>
                </a:solidFill>
                <a:effectLst/>
              </a:rPr>
              <a:t>Adrenal: </a:t>
            </a:r>
            <a:r>
              <a:rPr lang="en-US" sz="3200" b="0" i="0" dirty="0">
                <a:solidFill>
                  <a:schemeClr val="tx1"/>
                </a:solidFill>
                <a:effectLst/>
              </a:rPr>
              <a:t>The body has two adrenal glands, one on top of each kidney. They control metabolism, blood pressure, sexual development, and response to stress.</a:t>
            </a:r>
          </a:p>
          <a:p>
            <a:pPr algn="l">
              <a:buFont typeface="Arial" panose="020B0604020202020204" pitchFamily="34" charset="0"/>
              <a:buChar char="•"/>
            </a:pPr>
            <a:r>
              <a:rPr lang="en-US" sz="3200" b="1" i="0" dirty="0">
                <a:solidFill>
                  <a:schemeClr val="tx1"/>
                </a:solidFill>
                <a:effectLst/>
              </a:rPr>
              <a:t>Pineal: </a:t>
            </a:r>
            <a:r>
              <a:rPr lang="en-US" sz="3200" b="0" i="0" dirty="0">
                <a:solidFill>
                  <a:schemeClr val="tx1"/>
                </a:solidFill>
                <a:effectLst/>
              </a:rPr>
              <a:t>This gland manages </a:t>
            </a:r>
            <a:r>
              <a:rPr lang="en-US" sz="3200" dirty="0">
                <a:solidFill>
                  <a:schemeClr val="tx1"/>
                </a:solidFill>
              </a:rPr>
              <a:t>the</a:t>
            </a:r>
            <a:r>
              <a:rPr lang="en-US" sz="3200" b="0" i="0" dirty="0">
                <a:solidFill>
                  <a:schemeClr val="tx1"/>
                </a:solidFill>
                <a:effectLst/>
              </a:rPr>
              <a:t> sleep cycle by releasing melatonin, a hormone that causes sleepiness.</a:t>
            </a:r>
            <a:endParaRPr lang="en-US" sz="2900" i="1" u="none" strike="noStrike" dirty="0">
              <a:solidFill>
                <a:schemeClr val="tx1"/>
              </a:solidFill>
              <a:effectLst/>
            </a:endParaRPr>
          </a:p>
        </p:txBody>
      </p:sp>
    </p:spTree>
    <p:extLst>
      <p:ext uri="{BB962C8B-B14F-4D97-AF65-F5344CB8AC3E}">
        <p14:creationId xmlns:p14="http://schemas.microsoft.com/office/powerpoint/2010/main" val="94493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132523" y="36918"/>
            <a:ext cx="12059477" cy="718456"/>
          </a:xfrm>
        </p:spPr>
        <p:txBody>
          <a:bodyPr>
            <a:normAutofit/>
          </a:bodyPr>
          <a:lstStyle/>
          <a:p>
            <a:r>
              <a:rPr lang="en-US" dirty="0"/>
              <a:t>The endocrine glands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66260" y="583096"/>
            <a:ext cx="11993217" cy="6566451"/>
          </a:xfrm>
        </p:spPr>
        <p:txBody>
          <a:bodyPr>
            <a:noAutofit/>
          </a:bodyPr>
          <a:lstStyle/>
          <a:p>
            <a:pPr algn="l">
              <a:buFont typeface="Arial" panose="020B0604020202020204" pitchFamily="34" charset="0"/>
              <a:buChar char="•"/>
            </a:pPr>
            <a:r>
              <a:rPr lang="en-US" sz="3200" b="1" i="0" dirty="0">
                <a:solidFill>
                  <a:schemeClr val="tx1"/>
                </a:solidFill>
                <a:effectLst/>
              </a:rPr>
              <a:t>Pancreas: </a:t>
            </a:r>
            <a:r>
              <a:rPr lang="en-US" sz="3200" dirty="0">
                <a:solidFill>
                  <a:schemeClr val="tx1"/>
                </a:solidFill>
              </a:rPr>
              <a:t>The</a:t>
            </a:r>
            <a:r>
              <a:rPr lang="en-US" sz="3200" b="0" i="0" dirty="0">
                <a:solidFill>
                  <a:schemeClr val="tx1"/>
                </a:solidFill>
                <a:effectLst/>
              </a:rPr>
              <a:t> pancreas</a:t>
            </a:r>
            <a:r>
              <a:rPr lang="en-US" sz="3200" b="0" i="0" dirty="0">
                <a:solidFill>
                  <a:srgbClr val="FF0000"/>
                </a:solidFill>
                <a:effectLst/>
              </a:rPr>
              <a:t> plays a significant role in </a:t>
            </a:r>
            <a:r>
              <a:rPr lang="en-US" sz="3200" dirty="0">
                <a:solidFill>
                  <a:srgbClr val="FF0000"/>
                </a:solidFill>
              </a:rPr>
              <a:t>the</a:t>
            </a:r>
            <a:r>
              <a:rPr lang="en-US" sz="3200" b="0" i="0" dirty="0">
                <a:solidFill>
                  <a:srgbClr val="FF0000"/>
                </a:solidFill>
                <a:effectLst/>
              </a:rPr>
              <a:t> </a:t>
            </a:r>
            <a:r>
              <a:rPr lang="en-US" sz="3200" b="0" i="0" u="none" strike="noStrike" dirty="0">
                <a:solidFill>
                  <a:srgbClr val="FF0000"/>
                </a:solidFill>
                <a:effectLst/>
              </a:rPr>
              <a:t>_____________ system</a:t>
            </a:r>
            <a:r>
              <a:rPr lang="en-US" sz="3200" b="0" i="0" dirty="0">
                <a:solidFill>
                  <a:srgbClr val="FF0000"/>
                </a:solidFill>
                <a:effectLst/>
              </a:rPr>
              <a:t>.</a:t>
            </a:r>
            <a:r>
              <a:rPr lang="en-US" sz="3200" b="0" i="0" dirty="0">
                <a:solidFill>
                  <a:schemeClr val="tx1"/>
                </a:solidFill>
                <a:effectLst/>
              </a:rPr>
              <a:t> The pancreas makes </a:t>
            </a:r>
            <a:r>
              <a:rPr lang="en-US" sz="3200" b="0" i="0" dirty="0">
                <a:solidFill>
                  <a:srgbClr val="FF0000"/>
                </a:solidFill>
                <a:effectLst/>
              </a:rPr>
              <a:t>insulin, the hormone that controls the level of ________________ in your blood.</a:t>
            </a:r>
          </a:p>
          <a:p>
            <a:pPr algn="l">
              <a:buFont typeface="Arial" panose="020B0604020202020204" pitchFamily="34" charset="0"/>
              <a:buChar char="•"/>
            </a:pPr>
            <a:r>
              <a:rPr lang="en-US" sz="3200" b="1" i="0" dirty="0">
                <a:solidFill>
                  <a:schemeClr val="tx1"/>
                </a:solidFill>
                <a:effectLst/>
              </a:rPr>
              <a:t>Ovaries: </a:t>
            </a:r>
            <a:r>
              <a:rPr lang="en-US" sz="3200" b="0" i="0" dirty="0">
                <a:solidFill>
                  <a:srgbClr val="FF0000"/>
                </a:solidFill>
                <a:effectLst/>
              </a:rPr>
              <a:t>In ____________, the ovaries release sex hormones, including estrogen, progesterone, and testosterone.</a:t>
            </a:r>
            <a:r>
              <a:rPr lang="en-US" sz="3200" b="0" i="0" dirty="0">
                <a:solidFill>
                  <a:schemeClr val="tx1"/>
                </a:solidFill>
                <a:effectLst/>
              </a:rPr>
              <a:t> Women have two ovaries in their lower pelvis, one on either side.</a:t>
            </a:r>
          </a:p>
          <a:p>
            <a:pPr algn="l">
              <a:buFont typeface="Arial" panose="020B0604020202020204" pitchFamily="34" charset="0"/>
              <a:buChar char="•"/>
            </a:pPr>
            <a:r>
              <a:rPr lang="en-US" sz="3200" b="1" i="0" dirty="0">
                <a:solidFill>
                  <a:schemeClr val="tx1"/>
                </a:solidFill>
                <a:effectLst/>
              </a:rPr>
              <a:t>Testes: </a:t>
            </a:r>
            <a:r>
              <a:rPr lang="en-US" sz="3200" b="0" i="0" dirty="0">
                <a:solidFill>
                  <a:schemeClr val="tx1"/>
                </a:solidFill>
                <a:effectLst/>
              </a:rPr>
              <a:t>In men, the testes (or testicles) make sperm and release testosterone. </a:t>
            </a:r>
            <a:r>
              <a:rPr lang="en-US" sz="3200" b="0" i="0" dirty="0">
                <a:solidFill>
                  <a:srgbClr val="FF0000"/>
                </a:solidFill>
                <a:effectLst/>
              </a:rPr>
              <a:t>This hormone affects ____________ production,</a:t>
            </a:r>
            <a:r>
              <a:rPr lang="en-US" sz="3200" b="0" i="0" dirty="0">
                <a:solidFill>
                  <a:schemeClr val="tx1"/>
                </a:solidFill>
                <a:effectLst/>
              </a:rPr>
              <a:t> muscle strength, and libido.</a:t>
            </a:r>
          </a:p>
          <a:p>
            <a:pPr rtl="0" fontAlgn="base">
              <a:spcBef>
                <a:spcPts val="0"/>
              </a:spcBef>
              <a:spcAft>
                <a:spcPts val="0"/>
              </a:spcAft>
              <a:buFont typeface="Arial" panose="020B0604020202020204" pitchFamily="34" charset="0"/>
              <a:buChar char="•"/>
            </a:pPr>
            <a:endParaRPr lang="en-US" sz="2900" i="1" u="none" strike="noStrike" dirty="0">
              <a:solidFill>
                <a:schemeClr val="tx1"/>
              </a:solidFill>
              <a:effectLst/>
            </a:endParaRPr>
          </a:p>
        </p:txBody>
      </p:sp>
    </p:spTree>
    <p:extLst>
      <p:ext uri="{BB962C8B-B14F-4D97-AF65-F5344CB8AC3E}">
        <p14:creationId xmlns:p14="http://schemas.microsoft.com/office/powerpoint/2010/main" val="3323086303"/>
      </p:ext>
    </p:extLst>
  </p:cSld>
  <p:clrMapOvr>
    <a:masterClrMapping/>
  </p:clrMapOvr>
</p:sld>
</file>

<file path=ppt/theme/theme1.xml><?xml version="1.0" encoding="utf-8"?>
<a:theme xmlns:a="http://schemas.openxmlformats.org/drawingml/2006/main" name="Face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31102818C2144489E09ECC2369AFA50" ma:contentTypeVersion="9" ma:contentTypeDescription="Create a new document." ma:contentTypeScope="" ma:versionID="bc5f2f060c85c6cb61870c8f3f66c526">
  <xsd:schema xmlns:xsd="http://www.w3.org/2001/XMLSchema" xmlns:xs="http://www.w3.org/2001/XMLSchema" xmlns:p="http://schemas.microsoft.com/office/2006/metadata/properties" xmlns:ns3="ba1fd6fd-034e-4604-8e95-cb5a529b65c2" xmlns:ns4="636e7503-8436-415c-b5b4-5e89a03acea4" targetNamespace="http://schemas.microsoft.com/office/2006/metadata/properties" ma:root="true" ma:fieldsID="c125f9402fba02ac2bcc79505dcbc36d" ns3:_="" ns4:_="">
    <xsd:import namespace="ba1fd6fd-034e-4604-8e95-cb5a529b65c2"/>
    <xsd:import namespace="636e7503-8436-415c-b5b4-5e89a03acea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1fd6fd-034e-4604-8e95-cb5a529b6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36e7503-8436-415c-b5b4-5e89a03ace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8EECBB-A3F6-4A56-A766-57638F852376}">
  <ds:schemaRefs>
    <ds:schemaRef ds:uri="http://schemas.microsoft.com/sharepoint/v3/contenttype/forms"/>
  </ds:schemaRefs>
</ds:datastoreItem>
</file>

<file path=customXml/itemProps2.xml><?xml version="1.0" encoding="utf-8"?>
<ds:datastoreItem xmlns:ds="http://schemas.openxmlformats.org/officeDocument/2006/customXml" ds:itemID="{DD72BF97-ADD9-4215-A334-16439452C770}">
  <ds:schemaRefs>
    <ds:schemaRef ds:uri="636e7503-8436-415c-b5b4-5e89a03acea4"/>
    <ds:schemaRef ds:uri="http://schemas.microsoft.com/office/2006/documentManagement/types"/>
    <ds:schemaRef ds:uri="http://schemas.microsoft.com/office/infopath/2007/PartnerControls"/>
    <ds:schemaRef ds:uri="http://schemas.openxmlformats.org/package/2006/metadata/core-properties"/>
    <ds:schemaRef ds:uri="ba1fd6fd-034e-4604-8e95-cb5a529b65c2"/>
    <ds:schemaRef ds:uri="http://purl.org/dc/elements/1.1/"/>
    <ds:schemaRef ds:uri="http://purl.org/dc/dcmitype/"/>
    <ds:schemaRef ds:uri="http://purl.org/dc/term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5BEAA3C-2EF7-4C53-8A37-776D44D794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1fd6fd-034e-4604-8e95-cb5a529b65c2"/>
    <ds:schemaRef ds:uri="636e7503-8436-415c-b5b4-5e89a03ac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22207</TotalTime>
  <Words>1514</Words>
  <Application>Microsoft Office PowerPoint</Application>
  <PresentationFormat>Widescreen</PresentationFormat>
  <Paragraphs>98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inherit</vt:lpstr>
      <vt:lpstr>Trebuchet MS</vt:lpstr>
      <vt:lpstr>Wingdings 3</vt:lpstr>
      <vt:lpstr>Facet</vt:lpstr>
      <vt:lpstr>The Endocrine System </vt:lpstr>
      <vt:lpstr>LEARNING Objectives TEKS: §130.231.(c)(1)(A, &amp; B) and §130.231.(c)(2)(A, B, C, F, &amp; G) &amp; (3)(B)</vt:lpstr>
      <vt:lpstr>Objetivos de aprendizaje TEKS: §130.231.(c)(1)(A, &amp; B) and §130.231.(c)(2)(A, B, C, F, &amp; G) &amp; (3)(B)</vt:lpstr>
      <vt:lpstr>The Endocrine System</vt:lpstr>
      <vt:lpstr>The endocrine glands</vt:lpstr>
      <vt:lpstr>The endocrine glands</vt:lpstr>
      <vt:lpstr>The endocrine glands</vt:lpstr>
      <vt:lpstr>The endocrine glands</vt:lpstr>
      <vt:lpstr>The endocrine glands</vt:lpstr>
      <vt:lpstr>Common disorders of the endocrine system</vt:lpstr>
      <vt:lpstr>Homeostasis</vt:lpstr>
      <vt:lpstr>Homeostasis</vt:lpstr>
      <vt:lpstr>Homeostasis of glucose</vt:lpstr>
      <vt:lpstr>Homeostasis of thyroid</vt:lpstr>
      <vt:lpstr>Homeostasis</vt:lpstr>
      <vt:lpstr>What are your questions about the endocrine system?</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CVD Cardiac Arrythmias</dc:title>
  <dc:creator>Haro, Anna H</dc:creator>
  <cp:lastModifiedBy>Haro, Anna H</cp:lastModifiedBy>
  <cp:revision>159</cp:revision>
  <dcterms:created xsi:type="dcterms:W3CDTF">2021-03-08T09:14:25Z</dcterms:created>
  <dcterms:modified xsi:type="dcterms:W3CDTF">2022-04-17T23:13:51Z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0x010100C31102818C2144489E09ECC2369AFA50</vt:lpwstr>
  </property>
</Properties>
</file>